
<file path=[Content_Types].xml><?xml version="1.0" encoding="utf-8"?>
<Types xmlns="http://schemas.openxmlformats.org/package/2006/content-types">
  <Override PartName="/ppt/slides/slide41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50.xml" ContentType="application/vnd.openxmlformats-officedocument.presentationml.slide+xml"/>
  <Override PartName="/ppt/slides/slide18.xml" ContentType="application/vnd.openxmlformats-officedocument.presentationml.slide+xml"/>
  <Override PartName="/ppt/notesSlides/notesSlide26.xml" ContentType="application/vnd.openxmlformats-officedocument.presentationml.notesSlide+xml"/>
  <Override PartName="/ppt/slides/slide60.xml" ContentType="application/vnd.openxmlformats-officedocument.presentationml.slide+xml"/>
  <Override PartName="/ppt/slides/slide28.xml" ContentType="application/vnd.openxmlformats-officedocument.presentationml.slide+xml"/>
  <Override PartName="/ppt/slides/slide37.xml" ContentType="application/vnd.openxmlformats-officedocument.presentationml.slide+xml"/>
  <Override PartName="/ppt/slides/slide70.xml" ContentType="application/vnd.openxmlformats-officedocument.presentationml.slide+xml"/>
  <Override PartName="/ppt/slides/slide9.xml" ContentType="application/vnd.openxmlformats-officedocument.presentationml.slide+xml"/>
  <Override PartName="/ppt/notesSlides/notesSlide45.xml" ContentType="application/vnd.openxmlformats-officedocument.presentationml.notesSlide+xml"/>
  <Override PartName="/ppt/slides/slide47.xml" ContentType="application/vnd.openxmlformats-officedocument.presentationml.slide+xml"/>
  <Override PartName="/ppt/notesSlides/notesSlide55.xml" ContentType="application/vnd.openxmlformats-officedocument.presentationml.notes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64.xml" ContentType="application/vnd.openxmlformats-officedocument.presentationml.notesSlide+xml"/>
  <Override PartName="/ppt/slides/slide66.xml" ContentType="application/vnd.openxmlformats-officedocument.presentationml.slide+xml"/>
  <Override PartName="/ppt/theme/theme1.xml" ContentType="application/vnd.openxmlformats-officedocument.theme+xml"/>
  <Override PartName="/ppt/notesSlides/notesSlide74.xml" ContentType="application/vnd.openxmlformats-officedocument.presentationml.notesSlide+xml"/>
  <Override PartName="/ppt/notesSlides/notesSlide2.xml" ContentType="application/vnd.openxmlformats-officedocument.presentationml.notesSlide+xml"/>
  <Override PartName="/ppt/slides/slide75.xml" ContentType="application/vnd.openxmlformats-officedocument.presentationml.slide+xml"/>
  <Override PartName="/ppt/notesSlides/notesSlide83.xml" ContentType="application/vnd.openxmlformats-officedocument.presentationml.notesSlide+xml"/>
  <Override PartName="/ppt/slides/slide85.xml" ContentType="application/vnd.openxmlformats-officedocument.presentationml.slide+xml"/>
  <Default Extension="jpeg" ContentType="image/jpeg"/>
  <Override PartName="/ppt/notesSlides/notesSlide11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21.xml" ContentType="application/vnd.openxmlformats-officedocument.presentationml.notesSlide+xml"/>
  <Override PartName="/ppt/slides/slide23.xml" ContentType="application/vnd.openxmlformats-officedocument.presentationml.slide+xml"/>
  <Override PartName="/ppt/notesSlides/notesSlide31.xml" ContentType="application/vnd.openxmlformats-officedocument.presentationml.notes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notesSlides/notesSlide40.xml" ContentType="application/vnd.openxmlformats-officedocument.presentationml.notesSlide+xml"/>
  <Override PartName="/ppt/slideLayouts/slideLayout5.xml" ContentType="application/vnd.openxmlformats-officedocument.presentationml.slideLayout+xml"/>
  <Override PartName="/ppt/slides/slide42.xml" ContentType="application/vnd.openxmlformats-officedocument.presentationml.slide+xml"/>
  <Override PartName="/ppt/notesSlides/notesSlide17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51.xml" ContentType="application/vnd.openxmlformats-officedocument.presentationml.slide+xml"/>
  <Override PartName="/ppt/slides/slide19.xml" ContentType="application/vnd.openxmlformats-officedocument.presentationml.slide+xml"/>
  <Override PartName="/ppt/notesSlides/notesSlide27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s/slide61.xml" ContentType="application/vnd.openxmlformats-officedocument.presentationml.slide+xml"/>
  <Override PartName="/ppt/slides/slide29.xml" ContentType="application/vnd.openxmlformats-officedocument.presentationml.slide+xml"/>
  <Override PartName="/ppt/notesSlides/notesSlide36.xml" ContentType="application/vnd.openxmlformats-officedocument.presentationml.notesSlide+xml"/>
  <Override PartName="/ppt/slides/slide38.xml" ContentType="application/vnd.openxmlformats-officedocument.presentationml.slide+xml"/>
  <Override PartName="/ppt/slides/slide71.xml" ContentType="application/vnd.openxmlformats-officedocument.presentationml.slide+xml"/>
  <Override PartName="/ppt/notesSlides/notesSlide46.xml" ContentType="application/vnd.openxmlformats-officedocument.presentationml.notesSlide+xml"/>
  <Override PartName="/ppt/slides/slide80.xml" ContentType="application/vnd.openxmlformats-officedocument.presentationml.slide+xml"/>
  <Override PartName="/ppt/slides/slide48.xml" ContentType="application/vnd.openxmlformats-officedocument.presentationml.slide+xml"/>
  <Override PartName="/ppt/notesSlides/notesSlide56.xml" ContentType="application/vnd.openxmlformats-officedocument.presentationml.notesSlide+xml"/>
  <Override PartName="/ppt/slides/slide57.xml" ContentType="application/vnd.openxmlformats-officedocument.presentationml.slide+xml"/>
  <Override PartName="/ppt/notesSlides/notesSlide65.xml" ContentType="application/vnd.openxmlformats-officedocument.presentationml.notesSlide+xml"/>
  <Override PartName="/ppt/slides/slide67.xml" ContentType="application/vnd.openxmlformats-officedocument.presentationml.slide+xml"/>
  <Override PartName="/ppt/theme/theme2.xml" ContentType="application/vnd.openxmlformats-officedocument.theme+xml"/>
  <Override PartName="/ppt/notesSlides/notesSlide75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76.xml" ContentType="application/vnd.openxmlformats-officedocument.presentationml.slide+xml"/>
  <Override PartName="/ppt/notesSlides/notesSlide84.xml" ContentType="application/vnd.openxmlformats-officedocument.presentationml.notesSlide+xml"/>
  <Default Extension="emf" ContentType="image/x-emf"/>
  <Override PartName="/ppt/notesSlides/notesSlide8.xml" ContentType="application/vnd.openxmlformats-officedocument.presentationml.notesSlide+xml"/>
  <Override PartName="/ppt/notesSlides/notesSlide12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22.xml" ContentType="application/vnd.openxmlformats-officedocument.presentationml.notesSlide+xml"/>
  <Override PartName="/ppt/slides/slide24.xml" ContentType="application/vnd.openxmlformats-officedocument.presentationml.slide+xml"/>
  <Default Extension="bin" ContentType="application/vnd.openxmlformats-officedocument.presentationml.printerSettings"/>
  <Override PartName="/ppt/notesSlides/notesSlide32.xml" ContentType="application/vnd.openxmlformats-officedocument.presentationml.notesSlide+xml"/>
  <Override PartName="/ppt/slides/slide33.xml" ContentType="application/vnd.openxmlformats-officedocument.presentationml.slide+xml"/>
  <Override PartName="/ppt/slides/slide5.xml" ContentType="application/vnd.openxmlformats-officedocument.presentationml.slide+xml"/>
  <Override PartName="/ppt/notesSlides/notesSlide41.xml" ContentType="application/vnd.openxmlformats-officedocument.presentationml.notesSlide+xml"/>
  <Override PartName="/ppt/slideLayouts/slideLayout6.xml" ContentType="application/vnd.openxmlformats-officedocument.presentationml.slideLayout+xml"/>
  <Default Extension="xml" ContentType="application/xml"/>
  <Override PartName="/ppt/slides/slide43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8.xml" ContentType="application/vnd.openxmlformats-officedocument.presentationml.notesSlide+xml"/>
  <Override PartName="/ppt/notesSlides/notesSlide51.xml" ContentType="application/vnd.openxmlformats-officedocument.presentationml.notesSlide+xml"/>
  <Override PartName="/ppt/slides/slide52.xml" ContentType="application/vnd.openxmlformats-officedocument.presentationml.slide+xml"/>
  <Override PartName="/ppt/notesSlides/notesSlide60.xml" ContentType="application/vnd.openxmlformats-officedocument.presentationml.notesSlide+xml"/>
  <Override PartName="/ppt/notesSlides/notesSlide28.xml" ContentType="application/vnd.openxmlformats-officedocument.presentationml.notesSlide+xml"/>
  <Override PartName="/ppt/slideLayouts/slideLayout11.xml" ContentType="application/vnd.openxmlformats-officedocument.presentationml.slideLayout+xml"/>
  <Override PartName="/ppt/slides/slide62.xml" ContentType="application/vnd.openxmlformats-officedocument.presentationml.slide+xml"/>
  <Override PartName="/ppt/notesSlides/notesSlide37.xml" ContentType="application/vnd.openxmlformats-officedocument.presentationml.notesSlide+xml"/>
  <Override PartName="/ppt/notesSlides/notesSlide70.xml" ContentType="application/vnd.openxmlformats-officedocument.presentationml.notesSlide+xml"/>
  <Override PartName="/docProps/app.xml" ContentType="application/vnd.openxmlformats-officedocument.extended-properties+xml"/>
  <Override PartName="/ppt/slides/slide39.xml" ContentType="application/vnd.openxmlformats-officedocument.presentationml.slide+xml"/>
  <Override PartName="/ppt/notesSlides/notesSlide47.xml" ContentType="application/vnd.openxmlformats-officedocument.presentationml.notesSlide+xml"/>
  <Override PartName="/ppt/slides/slide81.xml" ContentType="application/vnd.openxmlformats-officedocument.presentationml.slide+xml"/>
  <Override PartName="/ppt/slides/slide49.xml" ContentType="application/vnd.openxmlformats-officedocument.presentationml.slide+xml"/>
  <Override PartName="/ppt/notesSlides/notesSlide57.xml" ContentType="application/vnd.openxmlformats-officedocument.presentationml.notesSlide+xml"/>
  <Override PartName="/ppt/slides/slide58.xml" ContentType="application/vnd.openxmlformats-officedocument.presentationml.slide+xml"/>
  <Override PartName="/docProps/core.xml" ContentType="application/vnd.openxmlformats-package.core-properties+xml"/>
  <Override PartName="/ppt/notesSlides/notesSlide66.xml" ContentType="application/vnd.openxmlformats-officedocument.presentationml.notesSlide+xml"/>
  <Override PartName="/ppt/slides/slide68.xml" ContentType="application/vnd.openxmlformats-officedocument.presentationml.slide+xml"/>
  <Override PartName="/ppt/theme/theme3.xml" ContentType="application/vnd.openxmlformats-officedocument.theme+xml"/>
  <Override PartName="/ppt/notesSlides/notesSlide76.xml" ContentType="application/vnd.openxmlformats-officedocument.presentationml.notesSlide+xml"/>
  <Override PartName="/ppt/notesSlides/notesSlide4.xml" ContentType="application/vnd.openxmlformats-officedocument.presentationml.notesSlide+xml"/>
  <Override PartName="/ppt/slides/slide77.xml" ContentType="application/vnd.openxmlformats-officedocument.presentationml.slide+xml"/>
  <Override PartName="/ppt/notesSlides/notesSlide85.xml" ContentType="application/vnd.openxmlformats-officedocument.presentationml.notesSlide+xml"/>
  <Override PartName="/ppt/slideLayouts/slideLayout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3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23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33.xml" ContentType="application/vnd.openxmlformats-officedocument.presentationml.notesSlide+xml"/>
  <Override PartName="/ppt/slides/slide34.xml" ContentType="application/vnd.openxmlformats-officedocument.presentationml.slide+xml"/>
  <Override PartName="/ppt/slides/slide6.xml" ContentType="application/vnd.openxmlformats-officedocument.presentationml.slide+xml"/>
  <Override PartName="/ppt/notesSlides/notesSlide42.xml" ContentType="application/vnd.openxmlformats-officedocument.presentationml.notesSlide+xml"/>
  <Override PartName="/ppt/slideLayouts/slideLayout7.xml" ContentType="application/vnd.openxmlformats-officedocument.presentationml.slideLayout+xml"/>
  <Default Extension="png" ContentType="image/png"/>
  <Override PartName="/ppt/slides/slide44.xml" ContentType="application/vnd.openxmlformats-officedocument.presentationml.slide+xml"/>
  <Override PartName="/ppt/notesSlides/notesSlide19.xml" ContentType="application/vnd.openxmlformats-officedocument.presentationml.notesSlide+xml"/>
  <Override PartName="/ppt/notesSlides/notesSlide52.xml" ContentType="application/vnd.openxmlformats-officedocument.presentationml.notesSlide+xml"/>
  <Override PartName="/ppt/slides/slide53.xml" ContentType="application/vnd.openxmlformats-officedocument.presentationml.slide+xml"/>
  <Override PartName="/ppt/notesSlides/notesSlide61.xml" ContentType="application/vnd.openxmlformats-officedocument.presentationml.notesSlide+xml"/>
  <Override PartName="/ppt/notesSlides/notesSlide29.xml" ContentType="application/vnd.openxmlformats-officedocument.presentationml.notesSlide+xml"/>
  <Override PartName="/ppt/slides/slide63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71.xml" ContentType="application/vnd.openxmlformats-officedocument.presentationml.notesSlide+xml"/>
  <Override PartName="/ppt/slides/slide72.xml" ContentType="application/vnd.openxmlformats-officedocument.presentationml.slide+xml"/>
  <Override PartName="/ppt/notesSlides/notesSlide80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82.xml" ContentType="application/vnd.openxmlformats-officedocument.presentationml.slide+xml"/>
  <Override PartName="/ppt/notesSlides/notesSlide58.xml" ContentType="application/vnd.openxmlformats-officedocument.presentationml.notesSlide+xml"/>
  <Override PartName="/ppt/slides/slide59.xml" ContentType="application/vnd.openxmlformats-officedocument.presentationml.slide+xml"/>
  <Override PartName="/ppt/notesSlides/notesSlide67.xml" ContentType="application/vnd.openxmlformats-officedocument.presentationml.notesSlide+xml"/>
  <Override PartName="/ppt/slides/slide69.xml" ContentType="application/vnd.openxmlformats-officedocument.presentationml.slide+xml"/>
  <Override PartName="/ppt/notesSlides/notesSlide77.xml" ContentType="application/vnd.openxmlformats-officedocument.presentationml.notesSlide+xml"/>
  <Override PartName="/ppt/notesSlides/notesSlide5.xml" ContentType="application/vnd.openxmlformats-officedocument.presentationml.notesSlide+xml"/>
  <Override PartName="/ppt/slides/slide78.xml" ContentType="application/vnd.openxmlformats-officedocument.presentationml.slide+xml"/>
  <Override PartName="/ppt/slides/slide10.xml" ContentType="application/vnd.openxmlformats-officedocument.presentationml.slide+xml"/>
  <Override PartName="/ppt/slides/slide20.xml" ContentType="application/vnd.openxmlformats-officedocument.presentationml.slide+xml"/>
  <Override PartName="/ppt/slides/slide1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24.xml" ContentType="application/vnd.openxmlformats-officedocument.presentationml.notesSlide+xml"/>
  <Override PartName="/ppt/viewProps.xml" ContentType="application/vnd.openxmlformats-officedocument.presentationml.viewProps+xml"/>
  <Default Extension="rels" ContentType="application/vnd.openxmlformats-package.relationships+xml"/>
  <Override PartName="/ppt/slides/slide26.xml" ContentType="application/vnd.openxmlformats-officedocument.presentationml.slide+xml"/>
  <Override PartName="/ppt/notesSlides/notesSlide34.xml" ContentType="application/vnd.openxmlformats-officedocument.presentationml.notesSlide+xml"/>
  <Override PartName="/ppt/slides/slide35.xml" ContentType="application/vnd.openxmlformats-officedocument.presentationml.slide+xml"/>
  <Override PartName="/ppt/slides/slide7.xml" ContentType="application/vnd.openxmlformats-officedocument.presentationml.slide+xml"/>
  <Override PartName="/ppt/notesSlides/notesSlide43.xml" ContentType="application/vnd.openxmlformats-officedocument.presentationml.notesSlide+xml"/>
  <Override PartName="/ppt/slideLayouts/slideLayout8.xml" ContentType="application/vnd.openxmlformats-officedocument.presentationml.slideLayout+xml"/>
  <Override PartName="/ppt/slides/slide45.xml" ContentType="application/vnd.openxmlformats-officedocument.presentationml.slide+xml"/>
  <Override PartName="/ppt/notesSlides/notesSlide53.xml" ContentType="application/vnd.openxmlformats-officedocument.presentationml.notesSlide+xml"/>
  <Override PartName="/ppt/slides/slide54.xml" ContentType="application/vnd.openxmlformats-officedocument.presentationml.slide+xml"/>
  <Override PartName="/ppt/notesSlides/notesSlide62.xml" ContentType="application/vnd.openxmlformats-officedocument.presentationml.notes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notesSlides/notesSlide39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73.xml" ContentType="application/vnd.openxmlformats-officedocument.presentationml.slide+xml"/>
  <Override PartName="/ppt/notesSlides/notesSlide81.xml" ContentType="application/vnd.openxmlformats-officedocument.presentationml.notesSlide+xml"/>
  <Override PartName="/ppt/presentation.xml" ContentType="application/vnd.openxmlformats-officedocument.presentationml.presentation.main+xml"/>
  <Override PartName="/ppt/notesSlides/notesSlide49.xml" ContentType="application/vnd.openxmlformats-officedocument.presentationml.notesSlide+xml"/>
  <Override PartName="/ppt/slides/slide83.xml" ContentType="application/vnd.openxmlformats-officedocument.presentationml.slide+xml"/>
  <Override PartName="/ppt/notesSlides/notesSlide59.xml" ContentType="application/vnd.openxmlformats-officedocument.presentationml.notesSlide+xml"/>
  <Default Extension="tiff" ContentType="image/tiff"/>
  <Override PartName="/ppt/notesSlides/notesSlide68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3.xml" ContentType="application/vnd.openxmlformats-officedocument.presentationml.slideLayout+xml"/>
  <Override PartName="/ppt/slides/slide40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27.xml" ContentType="application/vnd.openxmlformats-officedocument.presentationml.slide+xml"/>
  <Override PartName="/ppt/notesSlides/notesSlide35.xml" ContentType="application/vnd.openxmlformats-officedocument.presentationml.notesSlide+xml"/>
  <Override PartName="/ppt/slides/slide36.xml" ContentType="application/vnd.openxmlformats-officedocument.presentationml.slide+xml"/>
  <Override PartName="/ppt/slides/slide8.xml" ContentType="application/vnd.openxmlformats-officedocument.presentationml.slide+xml"/>
  <Override PartName="/ppt/notesSlides/notesSlide44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s/slide46.xml" ContentType="application/vnd.openxmlformats-officedocument.presentationml.slide+xml"/>
  <Override PartName="/ppt/notesSlides/notesSlide54.xml" ContentType="application/vnd.openxmlformats-officedocument.presentationml.notesSlide+xml"/>
  <Override PartName="/ppt/slides/slide55.xml" ContentType="application/vnd.openxmlformats-officedocument.presentationml.slide+xml"/>
  <Override PartName="/ppt/notesSlides/notesSlide63.xml" ContentType="application/vnd.openxmlformats-officedocument.presentationml.notesSlide+xml"/>
  <Override PartName="/ppt/slides/slide65.xml" ContentType="application/vnd.openxmlformats-officedocument.presentationml.slide+xml"/>
  <Override PartName="/ppt/notesSlides/notesSlide73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slide74.xml" ContentType="application/vnd.openxmlformats-officedocument.presentationml.slide+xml"/>
  <Override PartName="/ppt/notesSlides/notesSlide82.xml" ContentType="application/vnd.openxmlformats-officedocument.presentationml.notesSlide+xml"/>
  <Override PartName="/ppt/slides/slide84.xml" ContentType="application/vnd.openxmlformats-officedocument.presentationml.slide+xml"/>
  <Override PartName="/ppt/notesSlides/notesSlide69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22.xml" ContentType="application/vnd.openxmlformats-officedocument.presentationml.slide+xml"/>
  <Override PartName="/ppt/notesSlides/notesSlide30.xml" ContentType="application/vnd.openxmlformats-officedocument.presentationml.notesSlide+xml"/>
  <Override PartName="/ppt/slides/slide31.xml" ContentType="application/vnd.openxmlformats-officedocument.presentationml.slide+xml"/>
  <Override PartName="/ppt/slides/slide3.xml" ContentType="application/vnd.openxmlformats-officedocument.presentationml.slide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r:id="rId1"/>
  </p:sldMasterIdLst>
  <p:notesMasterIdLst>
    <p:notesMasterId r:id="rId87"/>
  </p:notesMasterIdLst>
  <p:handoutMasterIdLst>
    <p:handoutMasterId r:id="rId88"/>
  </p:handoutMasterIdLst>
  <p:sldIdLst>
    <p:sldId id="258" r:id="rId2"/>
    <p:sldId id="430" r:id="rId3"/>
    <p:sldId id="431" r:id="rId4"/>
    <p:sldId id="432" r:id="rId5"/>
    <p:sldId id="433" r:id="rId6"/>
    <p:sldId id="434" r:id="rId7"/>
    <p:sldId id="418" r:id="rId8"/>
    <p:sldId id="429" r:id="rId9"/>
    <p:sldId id="544" r:id="rId10"/>
    <p:sldId id="416" r:id="rId11"/>
    <p:sldId id="415" r:id="rId12"/>
    <p:sldId id="413" r:id="rId13"/>
    <p:sldId id="428" r:id="rId14"/>
    <p:sldId id="279" r:id="rId15"/>
    <p:sldId id="543" r:id="rId16"/>
    <p:sldId id="417" r:id="rId17"/>
    <p:sldId id="440" r:id="rId18"/>
    <p:sldId id="436" r:id="rId19"/>
    <p:sldId id="421" r:id="rId20"/>
    <p:sldId id="438" r:id="rId21"/>
    <p:sldId id="533" r:id="rId22"/>
    <p:sldId id="546" r:id="rId23"/>
    <p:sldId id="545" r:id="rId24"/>
    <p:sldId id="547" r:id="rId25"/>
    <p:sldId id="573" r:id="rId26"/>
    <p:sldId id="548" r:id="rId27"/>
    <p:sldId id="481" r:id="rId28"/>
    <p:sldId id="501" r:id="rId29"/>
    <p:sldId id="480" r:id="rId30"/>
    <p:sldId id="482" r:id="rId31"/>
    <p:sldId id="550" r:id="rId32"/>
    <p:sldId id="551" r:id="rId33"/>
    <p:sldId id="572" r:id="rId34"/>
    <p:sldId id="487" r:id="rId35"/>
    <p:sldId id="574" r:id="rId36"/>
    <p:sldId id="554" r:id="rId37"/>
    <p:sldId id="507" r:id="rId38"/>
    <p:sldId id="555" r:id="rId39"/>
    <p:sldId id="535" r:id="rId40"/>
    <p:sldId id="565" r:id="rId41"/>
    <p:sldId id="566" r:id="rId42"/>
    <p:sldId id="567" r:id="rId43"/>
    <p:sldId id="568" r:id="rId44"/>
    <p:sldId id="450" r:id="rId45"/>
    <p:sldId id="464" r:id="rId46"/>
    <p:sldId id="292" r:id="rId47"/>
    <p:sldId id="340" r:id="rId48"/>
    <p:sldId id="261" r:id="rId49"/>
    <p:sldId id="477" r:id="rId50"/>
    <p:sldId id="293" r:id="rId51"/>
    <p:sldId id="339" r:id="rId52"/>
    <p:sldId id="338" r:id="rId53"/>
    <p:sldId id="343" r:id="rId54"/>
    <p:sldId id="570" r:id="rId55"/>
    <p:sldId id="404" r:id="rId56"/>
    <p:sldId id="297" r:id="rId57"/>
    <p:sldId id="525" r:id="rId58"/>
    <p:sldId id="465" r:id="rId59"/>
    <p:sldId id="515" r:id="rId60"/>
    <p:sldId id="307" r:id="rId61"/>
    <p:sldId id="575" r:id="rId62"/>
    <p:sldId id="571" r:id="rId63"/>
    <p:sldId id="569" r:id="rId64"/>
    <p:sldId id="302" r:id="rId65"/>
    <p:sldId id="451" r:id="rId66"/>
    <p:sldId id="562" r:id="rId67"/>
    <p:sldId id="561" r:id="rId68"/>
    <p:sldId id="576" r:id="rId69"/>
    <p:sldId id="564" r:id="rId70"/>
    <p:sldId id="578" r:id="rId71"/>
    <p:sldId id="521" r:id="rId72"/>
    <p:sldId id="502" r:id="rId73"/>
    <p:sldId id="540" r:id="rId74"/>
    <p:sldId id="541" r:id="rId75"/>
    <p:sldId id="522" r:id="rId76"/>
    <p:sldId id="542" r:id="rId77"/>
    <p:sldId id="490" r:id="rId78"/>
    <p:sldId id="579" r:id="rId79"/>
    <p:sldId id="493" r:id="rId80"/>
    <p:sldId id="492" r:id="rId81"/>
    <p:sldId id="316" r:id="rId82"/>
    <p:sldId id="577" r:id="rId83"/>
    <p:sldId id="355" r:id="rId84"/>
    <p:sldId id="472" r:id="rId85"/>
    <p:sldId id="473" r:id="rId86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 prnWhat="notes" hiddenSlides="1"/>
  <p:clrMru>
    <a:srgbClr val="F79401"/>
    <a:srgbClr val="FF9801"/>
    <a:srgbClr val="7FD16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620"/>
    <p:restoredTop sz="74716" autoAdjust="0"/>
  </p:normalViewPr>
  <p:slideViewPr>
    <p:cSldViewPr snapToObjects="1">
      <p:cViewPr>
        <p:scale>
          <a:sx n="100" d="100"/>
          <a:sy n="100" d="100"/>
        </p:scale>
        <p:origin x="-400" y="-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90" Type="http://schemas.openxmlformats.org/officeDocument/2006/relationships/presProps" Target="presProps.xml"/><Relationship Id="rId91" Type="http://schemas.openxmlformats.org/officeDocument/2006/relationships/viewProps" Target="viewProps.xml"/><Relationship Id="rId92" Type="http://schemas.openxmlformats.org/officeDocument/2006/relationships/theme" Target="theme/theme1.xml"/><Relationship Id="rId93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notesMaster" Target="notesMasters/notesMaster1.xml"/><Relationship Id="rId88" Type="http://schemas.openxmlformats.org/officeDocument/2006/relationships/handoutMaster" Target="handoutMasters/handoutMaster1.xml"/><Relationship Id="rId89" Type="http://schemas.openxmlformats.org/officeDocument/2006/relationships/printerSettings" Target="printerSettings/printerSettings1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F5FB99-509D-B949-9BFD-935E71852B0C}" type="datetimeFigureOut">
              <a:rPr lang="fr-FR" smtClean="0"/>
              <a:pPr/>
              <a:t>13/05/11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5FEE90-233E-064C-91B3-8FC2C2CCF959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75DE94-AB2C-7A4C-A81B-3F8C434BFE90}" type="datetimeFigureOut">
              <a:rPr lang="fr-FR" smtClean="0"/>
              <a:pPr/>
              <a:t>13/05/11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Cliquez pour modifier les styles du texte du masque</a:t>
            </a:r>
          </a:p>
          <a:p>
            <a:pPr lvl="1"/>
            <a:r>
              <a:rPr lang="en-US" smtClean="0"/>
              <a:t>Deuxième niveau</a:t>
            </a:r>
          </a:p>
          <a:p>
            <a:pPr lvl="2"/>
            <a:r>
              <a:rPr lang="en-US" smtClean="0"/>
              <a:t>Troisième niveau</a:t>
            </a:r>
          </a:p>
          <a:p>
            <a:pPr lvl="3"/>
            <a:r>
              <a:rPr lang="en-US" smtClean="0"/>
              <a:t>Quatrième niveau</a:t>
            </a:r>
          </a:p>
          <a:p>
            <a:pPr lvl="4"/>
            <a:r>
              <a:rPr lang="en-US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4DF6A-0A0D-AD45-AFFA-21A2260D3ED5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5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5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5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5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5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5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5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7.xml"/></Relationships>
</file>

<file path=ppt/notesSlides/_rels/notesSlide5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8.xml"/></Relationships>
</file>

<file path=ppt/notesSlides/_rels/notesSlide5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0.xml"/></Relationships>
</file>

<file path=ppt/notesSlides/_rels/notesSlide6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1.xml"/></Relationships>
</file>

<file path=ppt/notesSlides/_rels/notesSlide6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2.xml"/></Relationships>
</file>

<file path=ppt/notesSlides/_rels/notesSlide6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3.xml"/></Relationships>
</file>

<file path=ppt/notesSlides/_rels/notesSlide6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4.xml"/></Relationships>
</file>

<file path=ppt/notesSlides/_rels/notesSlide6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5.xml"/></Relationships>
</file>

<file path=ppt/notesSlides/_rels/notesSlide6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6.xml"/></Relationships>
</file>

<file path=ppt/notesSlides/_rels/notesSlide6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7.xml"/></Relationships>
</file>

<file path=ppt/notesSlides/_rels/notesSlide6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8.xml"/></Relationships>
</file>

<file path=ppt/notesSlides/_rels/notesSlide6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0.xml"/></Relationships>
</file>

<file path=ppt/notesSlides/_rels/notesSlide7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1.xml"/></Relationships>
</file>

<file path=ppt/notesSlides/_rels/notesSlide7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2.xml"/></Relationships>
</file>

<file path=ppt/notesSlides/_rels/notesSlide7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3.xml"/></Relationships>
</file>

<file path=ppt/notesSlides/_rels/notesSlide7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4.xml"/></Relationships>
</file>

<file path=ppt/notesSlides/_rels/notesSlide7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5.xml"/></Relationships>
</file>

<file path=ppt/notesSlides/_rels/notesSlide7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6.xml"/></Relationships>
</file>

<file path=ppt/notesSlides/_rels/notesSlide7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7.xml"/></Relationships>
</file>

<file path=ppt/notesSlides/_rels/notesSlide7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8.xml"/></Relationships>
</file>

<file path=ppt/notesSlides/_rels/notesSlide7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0.xml"/></Relationships>
</file>

<file path=ppt/notesSlides/_rels/notesSlide8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1.xml"/></Relationships>
</file>

<file path=ppt/notesSlides/_rels/notesSlide8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2.xml"/></Relationships>
</file>

<file path=ppt/notesSlides/_rels/notesSlide8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3.xml"/></Relationships>
</file>

<file path=ppt/notesSlides/_rels/notesSlide8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4.xml"/></Relationships>
</file>

<file path=ppt/notesSlides/_rels/notesSlide8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5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baseline="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0746F-3C8E-8842-94BA-0958A951EFAD}" type="slidenum">
              <a:rPr lang="fr-FR" smtClean="0"/>
              <a:pPr/>
              <a:t>10</a:t>
            </a:fld>
            <a:endParaRPr lang="fr-F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0746F-3C8E-8842-94BA-0958A951EFAD}" type="slidenum">
              <a:rPr lang="fr-FR" smtClean="0"/>
              <a:pPr/>
              <a:t>11</a:t>
            </a:fld>
            <a:endParaRPr lang="fr-F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12</a:t>
            </a:fld>
            <a:endParaRPr lang="fr-F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13</a:t>
            </a:fld>
            <a:endParaRPr lang="fr-F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14</a:t>
            </a:fld>
            <a:endParaRPr lang="fr-F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15</a:t>
            </a:fld>
            <a:endParaRPr lang="fr-F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16</a:t>
            </a:fld>
            <a:endParaRPr lang="fr-F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17</a:t>
            </a:fld>
            <a:endParaRPr lang="fr-F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18</a:t>
            </a:fld>
            <a:endParaRPr lang="fr-F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baseline="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19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20</a:t>
            </a:fld>
            <a:endParaRPr lang="fr-F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21</a:t>
            </a:fld>
            <a:endParaRPr lang="fr-F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22</a:t>
            </a:fld>
            <a:endParaRPr lang="fr-F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23</a:t>
            </a:fld>
            <a:endParaRPr lang="fr-FR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24</a:t>
            </a:fld>
            <a:endParaRPr lang="fr-FR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aseline="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25</a:t>
            </a:fld>
            <a:endParaRPr lang="fr-FR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26</a:t>
            </a:fld>
            <a:endParaRPr lang="fr-FR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27</a:t>
            </a:fld>
            <a:endParaRPr lang="fr-FR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28</a:t>
            </a:fld>
            <a:endParaRPr lang="fr-FR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baseline="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29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30</a:t>
            </a:fld>
            <a:endParaRPr lang="fr-FR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31</a:t>
            </a:fld>
            <a:endParaRPr lang="fr-FR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32</a:t>
            </a:fld>
            <a:endParaRPr lang="fr-FR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aseline="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33</a:t>
            </a:fld>
            <a:endParaRPr lang="fr-FR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34</a:t>
            </a:fld>
            <a:endParaRPr lang="fr-FR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35</a:t>
            </a:fld>
            <a:endParaRPr lang="fr-FR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36</a:t>
            </a:fld>
            <a:endParaRPr lang="fr-FR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37</a:t>
            </a:fld>
            <a:endParaRPr lang="fr-FR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baseline="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38</a:t>
            </a:fld>
            <a:endParaRPr lang="fr-FR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noProof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39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4</a:t>
            </a:fld>
            <a:endParaRPr lang="fr-FR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40</a:t>
            </a:fld>
            <a:endParaRPr lang="fr-FR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41</a:t>
            </a:fld>
            <a:endParaRPr lang="fr-FR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42</a:t>
            </a:fld>
            <a:endParaRPr lang="fr-FR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43</a:t>
            </a:fld>
            <a:endParaRPr lang="fr-FR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baseline="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44</a:t>
            </a:fld>
            <a:endParaRPr lang="fr-FR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45</a:t>
            </a:fld>
            <a:endParaRPr lang="fr-FR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46</a:t>
            </a:fld>
            <a:endParaRPr lang="fr-FR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47</a:t>
            </a:fld>
            <a:endParaRPr lang="fr-FR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48</a:t>
            </a:fld>
            <a:endParaRPr lang="fr-FR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baseline="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49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50</a:t>
            </a:fld>
            <a:endParaRPr lang="fr-FR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51</a:t>
            </a:fld>
            <a:endParaRPr lang="fr-FR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52</a:t>
            </a:fld>
            <a:endParaRPr lang="fr-FR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53</a:t>
            </a:fld>
            <a:endParaRPr lang="fr-FR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54</a:t>
            </a:fld>
            <a:endParaRPr lang="fr-FR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55</a:t>
            </a:fld>
            <a:endParaRPr lang="fr-FR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56</a:t>
            </a:fld>
            <a:endParaRPr lang="fr-FR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baseline="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57</a:t>
            </a:fld>
            <a:endParaRPr lang="fr-FR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58</a:t>
            </a:fld>
            <a:endParaRPr lang="fr-FR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59</a:t>
            </a:fld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6</a:t>
            </a:fld>
            <a:endParaRPr lang="fr-FR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60</a:t>
            </a:fld>
            <a:endParaRPr lang="fr-FR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61</a:t>
            </a:fld>
            <a:endParaRPr lang="fr-FR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62</a:t>
            </a:fld>
            <a:endParaRPr lang="fr-FR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63</a:t>
            </a:fld>
            <a:endParaRPr lang="fr-FR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64</a:t>
            </a:fld>
            <a:endParaRPr lang="fr-FR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65</a:t>
            </a:fld>
            <a:endParaRPr lang="fr-FR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66</a:t>
            </a:fld>
            <a:endParaRPr lang="fr-FR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67</a:t>
            </a:fld>
            <a:endParaRPr lang="fr-FR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68</a:t>
            </a:fld>
            <a:endParaRPr lang="fr-FR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69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noProof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0746F-3C8E-8842-94BA-0958A951EFAD}" type="slidenum">
              <a:rPr lang="fr-FR" smtClean="0"/>
              <a:pPr/>
              <a:t>7</a:t>
            </a:fld>
            <a:endParaRPr lang="fr-FR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70</a:t>
            </a:fld>
            <a:endParaRPr lang="fr-FR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71</a:t>
            </a:fld>
            <a:endParaRPr lang="fr-FR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72</a:t>
            </a:fld>
            <a:endParaRPr lang="fr-FR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73</a:t>
            </a:fld>
            <a:endParaRPr lang="fr-FR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74</a:t>
            </a:fld>
            <a:endParaRPr lang="fr-FR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75</a:t>
            </a:fld>
            <a:endParaRPr lang="fr-FR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76</a:t>
            </a:fld>
            <a:endParaRPr lang="fr-FR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77</a:t>
            </a:fld>
            <a:endParaRPr lang="fr-FR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78</a:t>
            </a:fld>
            <a:endParaRPr lang="fr-FR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25BF6B-C6C5-644E-866F-81DDB42EE3A7}" type="slidenum">
              <a:rPr lang="en-US">
                <a:latin typeface="Arial" pitchFamily="-106" charset="0"/>
                <a:ea typeface="Arial" pitchFamily="-106" charset="0"/>
                <a:cs typeface="Arial" pitchFamily="-106" charset="0"/>
              </a:rPr>
              <a:pPr/>
              <a:t>79</a:t>
            </a:fld>
            <a:endParaRPr lang="en-US">
              <a:latin typeface="Arial" pitchFamily="-106" charset="0"/>
              <a:ea typeface="Arial" pitchFamily="-106" charset="0"/>
              <a:cs typeface="Arial" pitchFamily="-106" charset="0"/>
            </a:endParaRPr>
          </a:p>
        </p:txBody>
      </p:sp>
      <p:sp>
        <p:nvSpPr>
          <p:cNvPr id="221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2525" y="690563"/>
            <a:ext cx="4552950" cy="3416300"/>
          </a:xfrm>
          <a:ln w="12700" cap="flat">
            <a:solidFill>
              <a:schemeClr val="tx1"/>
            </a:solidFill>
          </a:ln>
        </p:spPr>
      </p:sp>
      <p:sp>
        <p:nvSpPr>
          <p:cNvPr id="2211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711" y="4342464"/>
            <a:ext cx="5028579" cy="4116049"/>
          </a:xfrm>
          <a:noFill/>
          <a:ln/>
        </p:spPr>
        <p:txBody>
          <a:bodyPr lIns="89543" tIns="45531" rIns="89543" bIns="45531"/>
          <a:lstStyle/>
          <a:p>
            <a:pPr eaLnBrk="1" hangingPunct="1"/>
            <a:endParaRPr lang="en-US" dirty="0">
              <a:latin typeface="Arial" pitchFamily="-106" charset="0"/>
              <a:ea typeface="Arial" pitchFamily="-106" charset="0"/>
              <a:cs typeface="Arial" pitchFamily="-106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8</a:t>
            </a:fld>
            <a:endParaRPr lang="fr-FR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25BF6B-C6C5-644E-866F-81DDB42EE3A7}" type="slidenum">
              <a:rPr lang="en-US">
                <a:latin typeface="Arial" pitchFamily="-106" charset="0"/>
                <a:ea typeface="Arial" pitchFamily="-106" charset="0"/>
                <a:cs typeface="Arial" pitchFamily="-106" charset="0"/>
              </a:rPr>
              <a:pPr/>
              <a:t>80</a:t>
            </a:fld>
            <a:endParaRPr lang="en-US">
              <a:latin typeface="Arial" pitchFamily="-106" charset="0"/>
              <a:ea typeface="Arial" pitchFamily="-106" charset="0"/>
              <a:cs typeface="Arial" pitchFamily="-106" charset="0"/>
            </a:endParaRPr>
          </a:p>
        </p:txBody>
      </p:sp>
      <p:sp>
        <p:nvSpPr>
          <p:cNvPr id="221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2525" y="690563"/>
            <a:ext cx="4552950" cy="3416300"/>
          </a:xfrm>
          <a:ln w="12700" cap="flat">
            <a:solidFill>
              <a:schemeClr val="tx1"/>
            </a:solidFill>
          </a:ln>
        </p:spPr>
      </p:sp>
      <p:sp>
        <p:nvSpPr>
          <p:cNvPr id="2211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711" y="4342464"/>
            <a:ext cx="5028579" cy="4116049"/>
          </a:xfrm>
          <a:noFill/>
          <a:ln/>
        </p:spPr>
        <p:txBody>
          <a:bodyPr lIns="89543" tIns="45531" rIns="89543" bIns="45531"/>
          <a:lstStyle/>
          <a:p>
            <a:pPr eaLnBrk="1" hangingPunct="1"/>
            <a:endParaRPr lang="en-US" dirty="0">
              <a:latin typeface="Arial" pitchFamily="-106" charset="0"/>
              <a:ea typeface="Arial" pitchFamily="-106" charset="0"/>
              <a:cs typeface="Arial" pitchFamily="-106" charset="0"/>
            </a:endParaRPr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F73B4E-1D9E-7B42-84BE-71ED1F76B878}" type="slidenum">
              <a:rPr lang="en-US">
                <a:latin typeface="Arial Unicode MS" charset="0"/>
              </a:rPr>
              <a:pPr/>
              <a:t>81</a:t>
            </a:fld>
            <a:endParaRPr lang="en-US">
              <a:latin typeface="Arial Unicode MS" charset="0"/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82</a:t>
            </a:fld>
            <a:endParaRPr lang="fr-FR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83</a:t>
            </a:fld>
            <a:endParaRPr lang="fr-FR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84</a:t>
            </a:fld>
            <a:endParaRPr lang="fr-FR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85</a:t>
            </a:fld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4DF6A-0A0D-AD45-AFFA-21A2260D3ED5}" type="slidenum">
              <a:rPr lang="fr-FR" smtClean="0"/>
              <a:pPr/>
              <a:t>9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1FCDA-10F4-A740-8D35-B3DA3A92547A}" type="datetime1">
              <a:rPr lang="en-US" smtClean="0"/>
              <a:pPr/>
              <a:t>13/05/11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71070-7E09-A644-B3B7-CE443FF8B7A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Cliquez pour modifier les styles du texte du masque</a:t>
            </a:r>
          </a:p>
          <a:p>
            <a:pPr lvl="1"/>
            <a:r>
              <a:rPr lang="en-US" smtClean="0"/>
              <a:t>Deuxième niveau</a:t>
            </a:r>
          </a:p>
          <a:p>
            <a:pPr lvl="2"/>
            <a:r>
              <a:rPr lang="en-US" smtClean="0"/>
              <a:t>Troisième niveau</a:t>
            </a:r>
          </a:p>
          <a:p>
            <a:pPr lvl="3"/>
            <a:r>
              <a:rPr lang="en-US" smtClean="0"/>
              <a:t>Quatrième niveau</a:t>
            </a:r>
          </a:p>
          <a:p>
            <a:pPr lvl="4"/>
            <a:r>
              <a:rPr lang="en-US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0ABF4-7E2B-0C42-867F-DB7F041DA82A}" type="datetime1">
              <a:rPr lang="en-US" smtClean="0"/>
              <a:pPr/>
              <a:t>13/05/11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71070-7E09-A644-B3B7-CE443FF8B7A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Cliquez pour modifier les styles du texte du masque</a:t>
            </a:r>
          </a:p>
          <a:p>
            <a:pPr lvl="1"/>
            <a:r>
              <a:rPr lang="en-US" smtClean="0"/>
              <a:t>Deuxième niveau</a:t>
            </a:r>
          </a:p>
          <a:p>
            <a:pPr lvl="2"/>
            <a:r>
              <a:rPr lang="en-US" smtClean="0"/>
              <a:t>Troisième niveau</a:t>
            </a:r>
          </a:p>
          <a:p>
            <a:pPr lvl="3"/>
            <a:r>
              <a:rPr lang="en-US" smtClean="0"/>
              <a:t>Quatrième niveau</a:t>
            </a:r>
          </a:p>
          <a:p>
            <a:pPr lvl="4"/>
            <a:r>
              <a:rPr lang="en-US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F4047-E79A-A344-9885-108DDA2C3555}" type="datetime1">
              <a:rPr lang="en-US" smtClean="0"/>
              <a:pPr/>
              <a:t>13/05/11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71070-7E09-A644-B3B7-CE443FF8B7A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Cliquez pour modifier les styles du texte du masque</a:t>
            </a:r>
          </a:p>
          <a:p>
            <a:pPr lvl="1"/>
            <a:r>
              <a:rPr lang="en-US" smtClean="0"/>
              <a:t>Deuxième niveau</a:t>
            </a:r>
          </a:p>
          <a:p>
            <a:pPr lvl="2"/>
            <a:r>
              <a:rPr lang="en-US" smtClean="0"/>
              <a:t>Troisième niveau</a:t>
            </a:r>
          </a:p>
          <a:p>
            <a:pPr lvl="3"/>
            <a:r>
              <a:rPr lang="en-US" smtClean="0"/>
              <a:t>Quatrième niveau</a:t>
            </a:r>
          </a:p>
          <a:p>
            <a:pPr lvl="4"/>
            <a:r>
              <a:rPr lang="en-US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C6E20-8E85-C949-B42C-717E3681C657}" type="datetime1">
              <a:rPr lang="en-US" smtClean="0"/>
              <a:pPr/>
              <a:t>13/05/11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71070-7E09-A644-B3B7-CE443FF8B7A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90613-46AD-864B-9DEB-17EB711B9F8F}" type="datetime1">
              <a:rPr lang="en-US" smtClean="0"/>
              <a:pPr/>
              <a:t>13/05/11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71070-7E09-A644-B3B7-CE443FF8B7A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Cliquez pour modifier les styles du texte du masque</a:t>
            </a:r>
          </a:p>
          <a:p>
            <a:pPr lvl="1"/>
            <a:r>
              <a:rPr lang="en-US" smtClean="0"/>
              <a:t>Deuxième niveau</a:t>
            </a:r>
          </a:p>
          <a:p>
            <a:pPr lvl="2"/>
            <a:r>
              <a:rPr lang="en-US" smtClean="0"/>
              <a:t>Troisième niveau</a:t>
            </a:r>
          </a:p>
          <a:p>
            <a:pPr lvl="3"/>
            <a:r>
              <a:rPr lang="en-US" smtClean="0"/>
              <a:t>Quatrième niveau</a:t>
            </a:r>
          </a:p>
          <a:p>
            <a:pPr lvl="4"/>
            <a:r>
              <a:rPr lang="en-US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Cliquez pour modifier les styles du texte du masque</a:t>
            </a:r>
          </a:p>
          <a:p>
            <a:pPr lvl="1"/>
            <a:r>
              <a:rPr lang="en-US" smtClean="0"/>
              <a:t>Deuxième niveau</a:t>
            </a:r>
          </a:p>
          <a:p>
            <a:pPr lvl="2"/>
            <a:r>
              <a:rPr lang="en-US" smtClean="0"/>
              <a:t>Troisième niveau</a:t>
            </a:r>
          </a:p>
          <a:p>
            <a:pPr lvl="3"/>
            <a:r>
              <a:rPr lang="en-US" smtClean="0"/>
              <a:t>Quatrième niveau</a:t>
            </a:r>
          </a:p>
          <a:p>
            <a:pPr lvl="4"/>
            <a:r>
              <a:rPr lang="en-US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22B2F-9B95-0849-8FD9-BA002F0BA067}" type="datetime1">
              <a:rPr lang="en-US" smtClean="0"/>
              <a:pPr/>
              <a:t>13/05/11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71070-7E09-A644-B3B7-CE443FF8B7A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Cliquez pour modifier les styles du texte du masque</a:t>
            </a:r>
          </a:p>
          <a:p>
            <a:pPr lvl="1"/>
            <a:r>
              <a:rPr lang="en-US" smtClean="0"/>
              <a:t>Deuxième niveau</a:t>
            </a:r>
          </a:p>
          <a:p>
            <a:pPr lvl="2"/>
            <a:r>
              <a:rPr lang="en-US" smtClean="0"/>
              <a:t>Troisième niveau</a:t>
            </a:r>
          </a:p>
          <a:p>
            <a:pPr lvl="3"/>
            <a:r>
              <a:rPr lang="en-US" smtClean="0"/>
              <a:t>Quatrième niveau</a:t>
            </a:r>
          </a:p>
          <a:p>
            <a:pPr lvl="4"/>
            <a:r>
              <a:rPr lang="en-US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Cliquez pour modifier les styles du texte du masque</a:t>
            </a:r>
          </a:p>
          <a:p>
            <a:pPr lvl="1"/>
            <a:r>
              <a:rPr lang="en-US" smtClean="0"/>
              <a:t>Deuxième niveau</a:t>
            </a:r>
          </a:p>
          <a:p>
            <a:pPr lvl="2"/>
            <a:r>
              <a:rPr lang="en-US" smtClean="0"/>
              <a:t>Troisième niveau</a:t>
            </a:r>
          </a:p>
          <a:p>
            <a:pPr lvl="3"/>
            <a:r>
              <a:rPr lang="en-US" smtClean="0"/>
              <a:t>Quatrième niveau</a:t>
            </a:r>
          </a:p>
          <a:p>
            <a:pPr lvl="4"/>
            <a:r>
              <a:rPr lang="en-US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EEB26-ED91-8947-8D87-466EF333C5CC}" type="datetime1">
              <a:rPr lang="en-US" smtClean="0"/>
              <a:pPr/>
              <a:t>13/05/11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71070-7E09-A644-B3B7-CE443FF8B7A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0A888-FC07-A54F-A6B1-E9BCE6C71DAA}" type="datetime1">
              <a:rPr lang="en-US" smtClean="0"/>
              <a:pPr/>
              <a:t>13/05/11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71070-7E09-A644-B3B7-CE443FF8B7A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D2DF1-7326-5241-8492-D5C8A51B25D9}" type="datetime1">
              <a:rPr lang="en-US" smtClean="0"/>
              <a:pPr/>
              <a:t>13/05/11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71070-7E09-A644-B3B7-CE443FF8B7A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Cliquez pour modifier les styles du texte du masque</a:t>
            </a:r>
          </a:p>
          <a:p>
            <a:pPr lvl="1"/>
            <a:r>
              <a:rPr lang="en-US" smtClean="0"/>
              <a:t>Deuxième niveau</a:t>
            </a:r>
          </a:p>
          <a:p>
            <a:pPr lvl="2"/>
            <a:r>
              <a:rPr lang="en-US" smtClean="0"/>
              <a:t>Troisième niveau</a:t>
            </a:r>
          </a:p>
          <a:p>
            <a:pPr lvl="3"/>
            <a:r>
              <a:rPr lang="en-US" smtClean="0"/>
              <a:t>Quatrième niveau</a:t>
            </a:r>
          </a:p>
          <a:p>
            <a:pPr lvl="4"/>
            <a:r>
              <a:rPr lang="en-US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42501-1D05-754F-B3C1-79F7EF15ED74}" type="datetime1">
              <a:rPr lang="en-US" smtClean="0"/>
              <a:pPr/>
              <a:t>13/05/11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71070-7E09-A644-B3B7-CE443FF8B7A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6B80C-FF02-5141-8362-626540F4B4D1}" type="datetime1">
              <a:rPr lang="en-US" smtClean="0"/>
              <a:pPr/>
              <a:t>13/05/11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71070-7E09-A644-B3B7-CE443FF8B7A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Cliquez pour modifier les styles du texte du masque</a:t>
            </a:r>
          </a:p>
          <a:p>
            <a:pPr lvl="1"/>
            <a:r>
              <a:rPr lang="en-US" smtClean="0"/>
              <a:t>Deuxième niveau</a:t>
            </a:r>
          </a:p>
          <a:p>
            <a:pPr lvl="2"/>
            <a:r>
              <a:rPr lang="en-US" smtClean="0"/>
              <a:t>Troisième niveau</a:t>
            </a:r>
          </a:p>
          <a:p>
            <a:pPr lvl="3"/>
            <a:r>
              <a:rPr lang="en-US" smtClean="0"/>
              <a:t>Quatrième niveau</a:t>
            </a:r>
          </a:p>
          <a:p>
            <a:pPr lvl="4"/>
            <a:r>
              <a:rPr lang="en-US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88EBBA-BF4C-7848-A859-FA9B94DFA911}" type="datetime1">
              <a:rPr lang="en-US" smtClean="0"/>
              <a:pPr/>
              <a:t>13/05/11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871070-7E09-A644-B3B7-CE443FF8B7A7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1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8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9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8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8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22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20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20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23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24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25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4" Type="http://schemas.openxmlformats.org/officeDocument/2006/relationships/image" Target="../media/image26.png"/><Relationship Id="rId1" Type="http://schemas.openxmlformats.org/officeDocument/2006/relationships/video" Target="file://localhost/Users/nenisea/Documents/Publication/2011/CHI2011-Curved/Presentation/image:video/Device+XP.mov" TargetMode="External"/><Relationship Id="rId2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27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4" Type="http://schemas.openxmlformats.org/officeDocument/2006/relationships/image" Target="../media/image28.png"/><Relationship Id="rId1" Type="http://schemas.openxmlformats.org/officeDocument/2006/relationships/video" Target="file://localhost/Users/nenisea/Documents/Publication/2011/CHI2011-Curved/Presentation/image:video/Study%20detailsFin.mov" TargetMode="External"/><Relationship Id="rId2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29.jpeg"/></Relationships>
</file>

<file path=ppt/slides/_rels/slide5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8.png"/><Relationship Id="rId1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image" Target="../media/image32.png"/><Relationship Id="rId6" Type="http://schemas.openxmlformats.org/officeDocument/2006/relationships/image" Target="../media/image33.png"/><Relationship Id="rId7" Type="http://schemas.openxmlformats.org/officeDocument/2006/relationships/image" Target="../media/image34.png"/><Relationship Id="rId8" Type="http://schemas.openxmlformats.org/officeDocument/2006/relationships/image" Target="../media/image35.png"/><Relationship Id="rId9" Type="http://schemas.openxmlformats.org/officeDocument/2006/relationships/image" Target="../media/image36.png"/><Relationship Id="rId10" Type="http://schemas.openxmlformats.org/officeDocument/2006/relationships/image" Target="../media/image37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40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41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8.xml"/><Relationship Id="rId3" Type="http://schemas.openxmlformats.org/officeDocument/2006/relationships/image" Target="../media/image40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9.xml"/><Relationship Id="rId3" Type="http://schemas.openxmlformats.org/officeDocument/2006/relationships/image" Target="../media/image4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0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3.xml"/><Relationship Id="rId3" Type="http://schemas.openxmlformats.org/officeDocument/2006/relationships/image" Target="../media/image29.jpe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4.xml"/><Relationship Id="rId3" Type="http://schemas.openxmlformats.org/officeDocument/2006/relationships/image" Target="../media/image42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5.xml"/><Relationship Id="rId3" Type="http://schemas.openxmlformats.org/officeDocument/2006/relationships/image" Target="../media/image42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7.xml"/><Relationship Id="rId3" Type="http://schemas.openxmlformats.org/officeDocument/2006/relationships/image" Target="../media/image45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8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0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4" Type="http://schemas.openxmlformats.org/officeDocument/2006/relationships/image" Target="../media/image47.png"/><Relationship Id="rId5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3.xml"/><Relationship Id="rId3" Type="http://schemas.openxmlformats.org/officeDocument/2006/relationships/image" Target="../media/image49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4" Type="http://schemas.openxmlformats.org/officeDocument/2006/relationships/image" Target="../media/image46.png"/><Relationship Id="rId5" Type="http://schemas.openxmlformats.org/officeDocument/2006/relationships/image" Target="../media/image47.png"/><Relationship Id="rId6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4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5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4" Type="http://schemas.openxmlformats.org/officeDocument/2006/relationships/image" Target="../media/image53.jpeg"/><Relationship Id="rId5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6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7.xml"/><Relationship Id="rId3" Type="http://schemas.openxmlformats.org/officeDocument/2006/relationships/image" Target="../media/image55.jpe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8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9.xml"/><Relationship Id="rId3" Type="http://schemas.openxmlformats.org/officeDocument/2006/relationships/image" Target="../media/image5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0.xml"/><Relationship Id="rId3" Type="http://schemas.openxmlformats.org/officeDocument/2006/relationships/image" Target="../media/image57.jpeg"/></Relationships>
</file>

<file path=ppt/slides/_rels/slide8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6.jpeg"/><Relationship Id="rId12" Type="http://schemas.openxmlformats.org/officeDocument/2006/relationships/image" Target="../media/image67.jpeg"/><Relationship Id="rId13" Type="http://schemas.openxmlformats.org/officeDocument/2006/relationships/image" Target="../media/image68.png"/><Relationship Id="rId14" Type="http://schemas.openxmlformats.org/officeDocument/2006/relationships/image" Target="../media/image69.png"/><Relationship Id="rId15" Type="http://schemas.openxmlformats.org/officeDocument/2006/relationships/image" Target="../media/image70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1.xml"/><Relationship Id="rId3" Type="http://schemas.openxmlformats.org/officeDocument/2006/relationships/image" Target="../media/image58.jpeg"/><Relationship Id="rId4" Type="http://schemas.openxmlformats.org/officeDocument/2006/relationships/image" Target="../media/image59.jpeg"/><Relationship Id="rId5" Type="http://schemas.openxmlformats.org/officeDocument/2006/relationships/image" Target="../media/image60.jpeg"/><Relationship Id="rId6" Type="http://schemas.openxmlformats.org/officeDocument/2006/relationships/image" Target="../media/image61.png"/><Relationship Id="rId7" Type="http://schemas.openxmlformats.org/officeDocument/2006/relationships/image" Target="../media/image62.jpeg"/><Relationship Id="rId8" Type="http://schemas.openxmlformats.org/officeDocument/2006/relationships/image" Target="../media/image63.jpeg"/><Relationship Id="rId9" Type="http://schemas.openxmlformats.org/officeDocument/2006/relationships/image" Target="../media/image64.png"/><Relationship Id="rId10" Type="http://schemas.openxmlformats.org/officeDocument/2006/relationships/image" Target="../media/image65.pn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2.xml"/><Relationship Id="rId3" Type="http://schemas.openxmlformats.org/officeDocument/2006/relationships/image" Target="../media/image2.png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3.xml"/><Relationship Id="rId3" Type="http://schemas.openxmlformats.org/officeDocument/2006/relationships/image" Target="../media/image71.pn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4.xml"/><Relationship Id="rId3" Type="http://schemas.openxmlformats.org/officeDocument/2006/relationships/image" Target="../media/image72.pn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5.xml"/><Relationship Id="rId3" Type="http://schemas.openxmlformats.org/officeDocument/2006/relationships/image" Target="../media/image7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3" descr="IMG_5505+crr 800px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1" y="5235575"/>
            <a:ext cx="7772399" cy="1362025"/>
          </a:xfrm>
        </p:spPr>
        <p:txBody>
          <a:bodyPr>
            <a:noAutofit/>
          </a:bodyPr>
          <a:lstStyle/>
          <a:p>
            <a:pPr algn="l"/>
            <a:r>
              <a:rPr lang="fr-FR" sz="6000" dirty="0" smtClean="0">
                <a:solidFill>
                  <a:srgbClr val="000000"/>
                </a:solidFill>
                <a:latin typeface="Arial"/>
                <a:cs typeface="Arial"/>
              </a:rPr>
              <a:t>TOUCH ON </a:t>
            </a:r>
            <a:br>
              <a:rPr lang="fr-FR" sz="6000" dirty="0" smtClean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fr-FR" sz="6000" dirty="0" smtClean="0">
                <a:solidFill>
                  <a:srgbClr val="000000"/>
                </a:solidFill>
                <a:latin typeface="Arial"/>
                <a:cs typeface="Arial"/>
              </a:rPr>
              <a:t>CURVED SURFACES</a:t>
            </a:r>
            <a:endParaRPr lang="fr-FR" sz="60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6237143" y="2971800"/>
            <a:ext cx="2754457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400" dirty="0" smtClean="0">
                <a:latin typeface="Helvetica Neue Light"/>
                <a:cs typeface="Helvetica Neue Light"/>
              </a:rPr>
              <a:t>Anne Roudaut</a:t>
            </a:r>
          </a:p>
          <a:p>
            <a:pPr algn="r"/>
            <a:r>
              <a:rPr lang="fr-FR" sz="2400" dirty="0" smtClean="0">
                <a:latin typeface="Helvetica Neue Light"/>
                <a:cs typeface="Helvetica Neue Light"/>
              </a:rPr>
              <a:t>Henning Pohl</a:t>
            </a:r>
          </a:p>
          <a:p>
            <a:pPr algn="r"/>
            <a:r>
              <a:rPr lang="fr-FR" sz="2400" dirty="0" smtClean="0">
                <a:latin typeface="Helvetica Neue Light"/>
                <a:cs typeface="Helvetica Neue Light"/>
              </a:rPr>
              <a:t>Patrick Baudisch</a:t>
            </a:r>
            <a:endParaRPr lang="fr-FR" sz="2400" dirty="0">
              <a:latin typeface="Helvetica Neue Light"/>
              <a:cs typeface="Helvetica Neue Light"/>
            </a:endParaRPr>
          </a:p>
        </p:txBody>
      </p:sp>
      <p:grpSp>
        <p:nvGrpSpPr>
          <p:cNvPr id="3" name="Grouper 17"/>
          <p:cNvGrpSpPr/>
          <p:nvPr/>
        </p:nvGrpSpPr>
        <p:grpSpPr>
          <a:xfrm>
            <a:off x="6967971" y="210705"/>
            <a:ext cx="1958686" cy="932295"/>
            <a:chOff x="6934200" y="5779655"/>
            <a:chExt cx="1958686" cy="932295"/>
          </a:xfrm>
        </p:grpSpPr>
        <p:pic>
          <p:nvPicPr>
            <p:cNvPr id="9" name="Picture 17" descr="hpi_logo_gr.png"/>
            <p:cNvPicPr>
              <a:picLocks noChangeAspect="1"/>
            </p:cNvPicPr>
            <p:nvPr/>
          </p:nvPicPr>
          <p:blipFill>
            <a:blip r:embed="rId4"/>
            <a:srcRect r="50015" b="17065"/>
            <a:stretch>
              <a:fillRect/>
            </a:stretch>
          </p:blipFill>
          <p:spPr bwMode="auto">
            <a:xfrm>
              <a:off x="6934200" y="5791200"/>
              <a:ext cx="974436" cy="920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7" descr="hpi_logo_gr.png"/>
            <p:cNvPicPr>
              <a:picLocks noChangeAspect="1"/>
            </p:cNvPicPr>
            <p:nvPr/>
          </p:nvPicPr>
          <p:blipFill>
            <a:blip r:embed="rId4">
              <a:biLevel thresh="50000"/>
            </a:blip>
            <a:srcRect l="48564" b="17065"/>
            <a:stretch>
              <a:fillRect/>
            </a:stretch>
          </p:blipFill>
          <p:spPr bwMode="auto">
            <a:xfrm>
              <a:off x="7890163" y="5779655"/>
              <a:ext cx="1002723" cy="920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1" name="ZoneTexte 20"/>
          <p:cNvSpPr txBox="1"/>
          <p:nvPr/>
        </p:nvSpPr>
        <p:spPr>
          <a:xfrm>
            <a:off x="6967971" y="4114800"/>
            <a:ext cx="2023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 smtClean="0">
                <a:latin typeface="Helvetica Neue Light"/>
                <a:cs typeface="Helvetica Neue Light"/>
              </a:rPr>
              <a:t>CHI 2011</a:t>
            </a:r>
            <a:endParaRPr lang="fr-FR" dirty="0">
              <a:latin typeface="Helvetica Neue Light"/>
              <a:cs typeface="Helvetica Neue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Screen shot 2010-10-24 at 21.47.1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73308" cy="6858000"/>
          </a:xfrm>
          <a:prstGeom prst="rect">
            <a:avLst/>
          </a:prstGeom>
        </p:spPr>
      </p:pic>
      <p:sp>
        <p:nvSpPr>
          <p:cNvPr id="4" name="TextBox 9"/>
          <p:cNvSpPr txBox="1">
            <a:spLocks noChangeArrowheads="1"/>
          </p:cNvSpPr>
          <p:nvPr/>
        </p:nvSpPr>
        <p:spPr bwMode="auto">
          <a:xfrm>
            <a:off x="0" y="5048250"/>
            <a:ext cx="9144000" cy="646331"/>
          </a:xfrm>
          <a:prstGeom prst="rect">
            <a:avLst/>
          </a:prstGeom>
          <a:solidFill>
            <a:schemeClr val="tx1">
              <a:alpha val="59999"/>
            </a:schemeClr>
          </a:solidFill>
          <a:ln w="9525">
            <a:noFill/>
            <a:miter lim="800000"/>
            <a:headEnd/>
            <a:tailEnd/>
          </a:ln>
        </p:spPr>
        <p:txBody>
          <a:bodyPr lIns="216000">
            <a:prstTxWarp prst="textNoShape">
              <a:avLst/>
            </a:prstTxWarp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r</a:t>
            </a:r>
            <a:r>
              <a:rPr lang="en-US" sz="3600" b="0" dirty="0" smtClean="0">
                <a:solidFill>
                  <a:schemeClr val="bg1"/>
                </a:solidFill>
              </a:rPr>
              <a:t>esistive touch sensors</a:t>
            </a:r>
            <a:endParaRPr lang="en-US" sz="3600" dirty="0">
              <a:solidFill>
                <a:srgbClr val="FF99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4140" y="6248400"/>
            <a:ext cx="442183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 smtClean="0">
                <a:latin typeface="Helvetica Neue Light"/>
                <a:ea typeface="+mj-ea"/>
                <a:cs typeface="Helvetica Neue Light"/>
              </a:rPr>
              <a:t>UnMousePad [</a:t>
            </a:r>
            <a:r>
              <a:rPr lang="en-US" sz="2600" dirty="0" err="1" smtClean="0">
                <a:latin typeface="Helvetica Neue Light"/>
                <a:ea typeface="+mj-ea"/>
                <a:cs typeface="Helvetica Neue Light"/>
              </a:rPr>
              <a:t>Resenberd</a:t>
            </a:r>
            <a:r>
              <a:rPr lang="en-US" sz="2600" dirty="0" smtClean="0">
                <a:latin typeface="Helvetica Neue Light"/>
                <a:ea typeface="+mj-ea"/>
                <a:cs typeface="Helvetica Neue Light"/>
              </a:rPr>
              <a:t> 09]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smartskin_table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04800" y="-914400"/>
            <a:ext cx="9448800" cy="9201773"/>
          </a:xfrm>
          <a:prstGeom prst="rect">
            <a:avLst/>
          </a:prstGeom>
        </p:spPr>
      </p:pic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0" y="5048250"/>
            <a:ext cx="9144000" cy="646113"/>
          </a:xfrm>
          <a:prstGeom prst="rect">
            <a:avLst/>
          </a:prstGeom>
          <a:solidFill>
            <a:schemeClr val="tx1">
              <a:alpha val="59999"/>
            </a:schemeClr>
          </a:solidFill>
          <a:ln w="9525">
            <a:noFill/>
            <a:miter lim="800000"/>
            <a:headEnd/>
            <a:tailEnd/>
          </a:ln>
        </p:spPr>
        <p:txBody>
          <a:bodyPr lIns="216000">
            <a:prstTxWarp prst="textNoShape">
              <a:avLst/>
            </a:prstTxWarp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c</a:t>
            </a:r>
            <a:r>
              <a:rPr lang="en-US" sz="3600" b="0" dirty="0" smtClean="0">
                <a:solidFill>
                  <a:schemeClr val="bg1"/>
                </a:solidFill>
              </a:rPr>
              <a:t>apacitive touch sensors</a:t>
            </a:r>
            <a:endParaRPr lang="en-US" sz="3600" dirty="0">
              <a:solidFill>
                <a:srgbClr val="FF99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1556" y="6248400"/>
            <a:ext cx="375464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 err="1" smtClean="0">
                <a:latin typeface="Helvetica Neue Light"/>
                <a:ea typeface="+mj-ea"/>
                <a:cs typeface="Helvetica Neue Light"/>
              </a:rPr>
              <a:t>SmartSkin</a:t>
            </a:r>
            <a:r>
              <a:rPr lang="en-US" sz="2600" dirty="0" smtClean="0">
                <a:latin typeface="Helvetica Neue Light"/>
                <a:ea typeface="+mj-ea"/>
                <a:cs typeface="Helvetica Neue Light"/>
              </a:rPr>
              <a:t> [</a:t>
            </a:r>
            <a:r>
              <a:rPr lang="en-US" sz="2600" dirty="0" err="1" smtClean="0">
                <a:latin typeface="Helvetica Neue Light"/>
                <a:ea typeface="+mj-ea"/>
                <a:cs typeface="Helvetica Neue Light"/>
              </a:rPr>
              <a:t>Rekimoto</a:t>
            </a:r>
            <a:r>
              <a:rPr lang="en-US" sz="2600" dirty="0" smtClean="0">
                <a:latin typeface="Helvetica Neue Light"/>
                <a:ea typeface="+mj-ea"/>
                <a:cs typeface="Helvetica Neue Light"/>
              </a:rPr>
              <a:t> 02]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ist2009_mouse2_0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30242" y="0"/>
            <a:ext cx="10584314" cy="6858000"/>
          </a:xfrm>
          <a:prstGeom prst="rect">
            <a:avLst/>
          </a:prstGeom>
        </p:spPr>
      </p:pic>
      <p:sp>
        <p:nvSpPr>
          <p:cNvPr id="5" name="TextBox 9"/>
          <p:cNvSpPr txBox="1">
            <a:spLocks noChangeArrowheads="1"/>
          </p:cNvSpPr>
          <p:nvPr/>
        </p:nvSpPr>
        <p:spPr bwMode="auto">
          <a:xfrm>
            <a:off x="0" y="5048250"/>
            <a:ext cx="9144000" cy="646113"/>
          </a:xfrm>
          <a:prstGeom prst="rect">
            <a:avLst/>
          </a:prstGeom>
          <a:solidFill>
            <a:schemeClr val="tx1">
              <a:alpha val="59999"/>
            </a:schemeClr>
          </a:solidFill>
          <a:ln w="9525">
            <a:noFill/>
            <a:miter lim="800000"/>
            <a:headEnd/>
            <a:tailEnd/>
          </a:ln>
        </p:spPr>
        <p:txBody>
          <a:bodyPr lIns="216000">
            <a:prstTxWarp prst="textNoShape">
              <a:avLst/>
            </a:prstTxWarp>
            <a:spAutoFit/>
          </a:bodyPr>
          <a:lstStyle/>
          <a:p>
            <a:r>
              <a:rPr lang="en-US" sz="3600" b="0" dirty="0" smtClean="0">
                <a:solidFill>
                  <a:schemeClr val="bg1"/>
                </a:solidFill>
              </a:rPr>
              <a:t>FTIR</a:t>
            </a:r>
            <a:endParaRPr lang="en-US" sz="3600" dirty="0">
              <a:solidFill>
                <a:srgbClr val="FF99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0476" y="6096000"/>
            <a:ext cx="309612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 smtClean="0">
                <a:latin typeface="Helvetica Neue Light"/>
                <a:ea typeface="+mj-ea"/>
                <a:cs typeface="Helvetica Neue Light"/>
              </a:rPr>
              <a:t>Mouse 2.0 [</a:t>
            </a:r>
            <a:r>
              <a:rPr lang="en-US" sz="2600" dirty="0" err="1" smtClean="0">
                <a:latin typeface="Helvetica Neue Light"/>
                <a:ea typeface="+mj-ea"/>
                <a:cs typeface="Helvetica Neue Light"/>
              </a:rPr>
              <a:t>Villar</a:t>
            </a:r>
            <a:r>
              <a:rPr lang="en-US" sz="2600" dirty="0" smtClean="0">
                <a:latin typeface="Helvetica Neue Light"/>
                <a:ea typeface="+mj-ea"/>
                <a:cs typeface="Helvetica Neue Light"/>
              </a:rPr>
              <a:t> 09]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sphere_small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9"/>
          <p:cNvSpPr txBox="1">
            <a:spLocks noChangeArrowheads="1"/>
          </p:cNvSpPr>
          <p:nvPr/>
        </p:nvSpPr>
        <p:spPr bwMode="auto">
          <a:xfrm>
            <a:off x="0" y="5048250"/>
            <a:ext cx="9144000" cy="646113"/>
          </a:xfrm>
          <a:prstGeom prst="rect">
            <a:avLst/>
          </a:prstGeom>
          <a:solidFill>
            <a:schemeClr val="tx1">
              <a:alpha val="59999"/>
            </a:schemeClr>
          </a:solidFill>
          <a:ln w="9525">
            <a:noFill/>
            <a:miter lim="800000"/>
            <a:headEnd/>
            <a:tailEnd/>
          </a:ln>
        </p:spPr>
        <p:txBody>
          <a:bodyPr lIns="216000">
            <a:prstTxWarp prst="textNoShape">
              <a:avLst/>
            </a:prstTxWarp>
            <a:spAutoFit/>
          </a:bodyPr>
          <a:lstStyle/>
          <a:p>
            <a:r>
              <a:rPr lang="en-US" sz="3600" b="0" dirty="0" smtClean="0">
                <a:solidFill>
                  <a:schemeClr val="bg1"/>
                </a:solidFill>
              </a:rPr>
              <a:t>diffuse </a:t>
            </a:r>
            <a:r>
              <a:rPr lang="en-US" sz="3600" dirty="0" smtClean="0">
                <a:solidFill>
                  <a:schemeClr val="bg1"/>
                </a:solidFill>
              </a:rPr>
              <a:t>i</a:t>
            </a:r>
            <a:r>
              <a:rPr lang="en-US" sz="3600" b="0" dirty="0" smtClean="0">
                <a:solidFill>
                  <a:schemeClr val="bg1"/>
                </a:solidFill>
              </a:rPr>
              <a:t>llumination</a:t>
            </a:r>
            <a:endParaRPr lang="en-US" sz="3600" dirty="0">
              <a:solidFill>
                <a:srgbClr val="FF99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4267" y="6060757"/>
            <a:ext cx="285373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 smtClean="0">
                <a:solidFill>
                  <a:schemeClr val="bg1"/>
                </a:solidFill>
                <a:latin typeface="Helvetica Neue Light"/>
                <a:ea typeface="+mj-ea"/>
                <a:cs typeface="Helvetica Neue Light"/>
              </a:rPr>
              <a:t>Sphere [</a:t>
            </a:r>
            <a:r>
              <a:rPr lang="en-US" sz="2600" dirty="0" err="1" smtClean="0">
                <a:solidFill>
                  <a:schemeClr val="bg1"/>
                </a:solidFill>
                <a:latin typeface="Helvetica Neue Light"/>
                <a:ea typeface="+mj-ea"/>
                <a:cs typeface="Helvetica Neue Light"/>
              </a:rPr>
              <a:t>Benko</a:t>
            </a:r>
            <a:r>
              <a:rPr lang="en-US" sz="2600" dirty="0" smtClean="0">
                <a:solidFill>
                  <a:schemeClr val="bg1"/>
                </a:solidFill>
                <a:latin typeface="Helvetica Neue Light"/>
                <a:ea typeface="+mj-ea"/>
                <a:cs typeface="Helvetica Neue Light"/>
              </a:rPr>
              <a:t> 08]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Screen shot 2010-10-24 at 22.37.4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98463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52400" y="6096000"/>
            <a:ext cx="319249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 err="1" smtClean="0">
                <a:latin typeface="Helvetica Neue Light"/>
                <a:ea typeface="+mj-ea"/>
                <a:cs typeface="Helvetica Neue Light"/>
              </a:rPr>
              <a:t>Skinput</a:t>
            </a:r>
            <a:r>
              <a:rPr lang="en-US" sz="2600" dirty="0" smtClean="0">
                <a:latin typeface="Helvetica Neue Light"/>
                <a:ea typeface="+mj-ea"/>
                <a:cs typeface="Helvetica Neue Light"/>
              </a:rPr>
              <a:t> [Harrison 10]</a:t>
            </a:r>
          </a:p>
        </p:txBody>
      </p:sp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0" y="5048250"/>
            <a:ext cx="9144000" cy="646331"/>
          </a:xfrm>
          <a:prstGeom prst="rect">
            <a:avLst/>
          </a:prstGeom>
          <a:solidFill>
            <a:schemeClr val="tx1">
              <a:alpha val="59999"/>
            </a:schemeClr>
          </a:solidFill>
          <a:ln w="9525">
            <a:noFill/>
            <a:miter lim="800000"/>
            <a:headEnd/>
            <a:tailEnd/>
          </a:ln>
        </p:spPr>
        <p:txBody>
          <a:bodyPr lIns="216000">
            <a:prstTxWarp prst="textNoShape">
              <a:avLst/>
            </a:prstTxWarp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v</a:t>
            </a:r>
            <a:r>
              <a:rPr lang="en-US" sz="3600" b="0" dirty="0" smtClean="0">
                <a:solidFill>
                  <a:schemeClr val="bg1"/>
                </a:solidFill>
              </a:rPr>
              <a:t>ibrations</a:t>
            </a:r>
            <a:endParaRPr lang="en-US" sz="3600" dirty="0">
              <a:solidFill>
                <a:srgbClr val="FF99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 descr="21454-nui_pen_grip_teaser_super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274638"/>
            <a:ext cx="9144000" cy="4587875"/>
          </a:xfrm>
        </p:spPr>
      </p:pic>
      <p:sp>
        <p:nvSpPr>
          <p:cNvPr id="6" name="TextBox 9"/>
          <p:cNvSpPr txBox="1">
            <a:spLocks noChangeArrowheads="1"/>
          </p:cNvSpPr>
          <p:nvPr/>
        </p:nvSpPr>
        <p:spPr bwMode="auto">
          <a:xfrm>
            <a:off x="0" y="5048250"/>
            <a:ext cx="9144000" cy="646113"/>
          </a:xfrm>
          <a:prstGeom prst="rect">
            <a:avLst/>
          </a:prstGeom>
          <a:solidFill>
            <a:schemeClr val="tx1">
              <a:alpha val="59999"/>
            </a:schemeClr>
          </a:solidFill>
          <a:ln w="9525">
            <a:noFill/>
            <a:miter lim="800000"/>
            <a:headEnd/>
            <a:tailEnd/>
          </a:ln>
        </p:spPr>
        <p:txBody>
          <a:bodyPr lIns="216000">
            <a:prstTxWarp prst="textNoShape">
              <a:avLst/>
            </a:prstTxWarp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multi-touch pen</a:t>
            </a:r>
            <a:endParaRPr lang="en-US" sz="3600" dirty="0">
              <a:solidFill>
                <a:srgbClr val="FF99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5021" y="6096000"/>
            <a:ext cx="156871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 smtClean="0">
                <a:latin typeface="Helvetica Neue Light"/>
                <a:ea typeface="+mj-ea"/>
                <a:cs typeface="Helvetica Neue Light"/>
              </a:rPr>
              <a:t>[Song 11]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Screen shot 2010-10-25 at 09.33.1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76200"/>
            <a:ext cx="9117352" cy="4582543"/>
          </a:xfrm>
          <a:prstGeom prst="rect">
            <a:avLst/>
          </a:prstGeom>
        </p:spPr>
      </p:pic>
      <p:pic>
        <p:nvPicPr>
          <p:cNvPr id="6" name="Image 5" descr="Screen shot 2010-10-25 at 09.33.2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7237" y="3657600"/>
            <a:ext cx="2881963" cy="28702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75021" y="6096000"/>
            <a:ext cx="300275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 err="1" smtClean="0">
                <a:latin typeface="Helvetica Neue Light"/>
                <a:ea typeface="+mj-ea"/>
                <a:cs typeface="Helvetica Neue Light"/>
              </a:rPr>
              <a:t>Flyeye</a:t>
            </a:r>
            <a:r>
              <a:rPr lang="en-US" sz="2600" dirty="0" smtClean="0">
                <a:latin typeface="Helvetica Neue Light"/>
                <a:ea typeface="+mj-ea"/>
                <a:cs typeface="Helvetica Neue Light"/>
              </a:rPr>
              <a:t> [</a:t>
            </a:r>
            <a:r>
              <a:rPr lang="en-US" sz="2600" dirty="0" err="1" smtClean="0">
                <a:latin typeface="Helvetica Neue Light"/>
                <a:ea typeface="+mj-ea"/>
                <a:cs typeface="Helvetica Neue Light"/>
              </a:rPr>
              <a:t>Wimmer</a:t>
            </a:r>
            <a:r>
              <a:rPr lang="en-US" sz="2600" dirty="0" smtClean="0">
                <a:latin typeface="Helvetica Neue Light"/>
                <a:ea typeface="+mj-ea"/>
                <a:cs typeface="Helvetica Neue Light"/>
              </a:rPr>
              <a:t> 10]</a:t>
            </a:r>
          </a:p>
        </p:txBody>
      </p:sp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0" y="5048250"/>
            <a:ext cx="9144000" cy="646113"/>
          </a:xfrm>
          <a:prstGeom prst="rect">
            <a:avLst/>
          </a:prstGeom>
          <a:solidFill>
            <a:schemeClr val="tx1">
              <a:alpha val="59999"/>
            </a:schemeClr>
          </a:solidFill>
          <a:ln w="9525">
            <a:noFill/>
            <a:miter lim="800000"/>
            <a:headEnd/>
            <a:tailEnd/>
          </a:ln>
        </p:spPr>
        <p:txBody>
          <a:bodyPr lIns="216000">
            <a:prstTxWarp prst="textNoShape">
              <a:avLst/>
            </a:prstTxWarp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graspable sphere</a:t>
            </a:r>
            <a:endParaRPr lang="en-US" sz="3600" dirty="0">
              <a:solidFill>
                <a:srgbClr val="FF99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7"/>
          <p:cNvSpPr>
            <a:spLocks noGrp="1"/>
          </p:cNvSpPr>
          <p:nvPr>
            <p:ph type="title"/>
          </p:nvPr>
        </p:nvSpPr>
        <p:spPr>
          <a:xfrm>
            <a:off x="152400" y="3581400"/>
            <a:ext cx="8839200" cy="1508125"/>
          </a:xfrm>
        </p:spPr>
        <p:txBody>
          <a:bodyPr>
            <a:noAutofit/>
          </a:bodyPr>
          <a:lstStyle/>
          <a:p>
            <a:pPr algn="r" eaLnBrk="1" hangingPunct="1">
              <a:defRPr/>
            </a:pPr>
            <a:r>
              <a:rPr lang="en-US" sz="5000" dirty="0" smtClean="0">
                <a:solidFill>
                  <a:schemeClr val="bg1">
                    <a:lumMod val="65000"/>
                  </a:schemeClr>
                </a:solidFill>
                <a:latin typeface="Helvetica Neue Light"/>
                <a:cs typeface="Helvetica Neue Light"/>
              </a:rPr>
              <a:t>don’t be surprised if your next mobile device looks like: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er 24"/>
          <p:cNvGrpSpPr/>
          <p:nvPr/>
        </p:nvGrpSpPr>
        <p:grpSpPr>
          <a:xfrm>
            <a:off x="1371600" y="427037"/>
            <a:ext cx="6542088" cy="6049963"/>
            <a:chOff x="381000" y="504825"/>
            <a:chExt cx="6542088" cy="6049963"/>
          </a:xfrm>
        </p:grpSpPr>
        <p:sp>
          <p:nvSpPr>
            <p:cNvPr id="26" name="Freeform 3"/>
            <p:cNvSpPr>
              <a:spLocks/>
            </p:cNvSpPr>
            <p:nvPr/>
          </p:nvSpPr>
          <p:spPr bwMode="auto">
            <a:xfrm>
              <a:off x="381000" y="533400"/>
              <a:ext cx="6542088" cy="6021388"/>
            </a:xfrm>
            <a:custGeom>
              <a:avLst/>
              <a:gdLst/>
              <a:ahLst/>
              <a:cxnLst>
                <a:cxn ang="0">
                  <a:pos x="1007" y="2931"/>
                </a:cxn>
                <a:cxn ang="0">
                  <a:pos x="178" y="1282"/>
                </a:cxn>
                <a:cxn ang="0">
                  <a:pos x="1413" y="154"/>
                </a:cxn>
                <a:cxn ang="0">
                  <a:pos x="1882" y="17"/>
                </a:cxn>
                <a:cxn ang="0">
                  <a:pos x="2316" y="118"/>
                </a:cxn>
                <a:cxn ang="0">
                  <a:pos x="2785" y="261"/>
                </a:cxn>
                <a:cxn ang="0">
                  <a:pos x="3939" y="1430"/>
                </a:cxn>
                <a:cxn ang="0">
                  <a:pos x="3710" y="2864"/>
                </a:cxn>
                <a:cxn ang="0">
                  <a:pos x="2735" y="3651"/>
                </a:cxn>
                <a:cxn ang="0">
                  <a:pos x="1727" y="3507"/>
                </a:cxn>
                <a:cxn ang="0">
                  <a:pos x="2159" y="2883"/>
                </a:cxn>
                <a:cxn ang="0">
                  <a:pos x="3322" y="2782"/>
                </a:cxn>
                <a:cxn ang="0">
                  <a:pos x="3119" y="1443"/>
                </a:cxn>
                <a:cxn ang="0">
                  <a:pos x="1727" y="771"/>
                </a:cxn>
                <a:cxn ang="0">
                  <a:pos x="636" y="1266"/>
                </a:cxn>
                <a:cxn ang="0">
                  <a:pos x="1570" y="2471"/>
                </a:cxn>
                <a:cxn ang="0">
                  <a:pos x="1007" y="2931"/>
                </a:cxn>
              </a:cxnLst>
              <a:rect l="0" t="0" r="r" b="b"/>
              <a:pathLst>
                <a:path w="4121" h="3793">
                  <a:moveTo>
                    <a:pt x="1007" y="2931"/>
                  </a:moveTo>
                  <a:cubicBezTo>
                    <a:pt x="312" y="2741"/>
                    <a:pt x="0" y="1959"/>
                    <a:pt x="178" y="1282"/>
                  </a:cubicBezTo>
                  <a:cubicBezTo>
                    <a:pt x="356" y="605"/>
                    <a:pt x="1136" y="366"/>
                    <a:pt x="1413" y="154"/>
                  </a:cubicBezTo>
                  <a:cubicBezTo>
                    <a:pt x="1568" y="65"/>
                    <a:pt x="1735" y="29"/>
                    <a:pt x="1882" y="17"/>
                  </a:cubicBezTo>
                  <a:cubicBezTo>
                    <a:pt x="2028" y="0"/>
                    <a:pt x="2166" y="88"/>
                    <a:pt x="2316" y="118"/>
                  </a:cubicBezTo>
                  <a:lnTo>
                    <a:pt x="2785" y="261"/>
                  </a:lnTo>
                  <a:cubicBezTo>
                    <a:pt x="3284" y="439"/>
                    <a:pt x="3808" y="991"/>
                    <a:pt x="3939" y="1430"/>
                  </a:cubicBezTo>
                  <a:cubicBezTo>
                    <a:pt x="4121" y="2048"/>
                    <a:pt x="3911" y="2494"/>
                    <a:pt x="3710" y="2864"/>
                  </a:cubicBezTo>
                  <a:cubicBezTo>
                    <a:pt x="3509" y="3234"/>
                    <a:pt x="3065" y="3544"/>
                    <a:pt x="2735" y="3651"/>
                  </a:cubicBezTo>
                  <a:cubicBezTo>
                    <a:pt x="2735" y="3651"/>
                    <a:pt x="1999" y="3793"/>
                    <a:pt x="1727" y="3507"/>
                  </a:cubicBezTo>
                  <a:cubicBezTo>
                    <a:pt x="1564" y="3252"/>
                    <a:pt x="1976" y="2835"/>
                    <a:pt x="2159" y="2883"/>
                  </a:cubicBezTo>
                  <a:cubicBezTo>
                    <a:pt x="2375" y="2994"/>
                    <a:pt x="3162" y="3022"/>
                    <a:pt x="3322" y="2782"/>
                  </a:cubicBezTo>
                  <a:cubicBezTo>
                    <a:pt x="3482" y="2542"/>
                    <a:pt x="3580" y="1944"/>
                    <a:pt x="3119" y="1443"/>
                  </a:cubicBezTo>
                  <a:cubicBezTo>
                    <a:pt x="2658" y="942"/>
                    <a:pt x="2219" y="812"/>
                    <a:pt x="1727" y="771"/>
                  </a:cubicBezTo>
                  <a:cubicBezTo>
                    <a:pt x="1235" y="730"/>
                    <a:pt x="662" y="983"/>
                    <a:pt x="636" y="1266"/>
                  </a:cubicBezTo>
                  <a:cubicBezTo>
                    <a:pt x="610" y="1549"/>
                    <a:pt x="1124" y="2341"/>
                    <a:pt x="1570" y="2471"/>
                  </a:cubicBezTo>
                  <a:cubicBezTo>
                    <a:pt x="1682" y="2636"/>
                    <a:pt x="1088" y="2947"/>
                    <a:pt x="1007" y="2931"/>
                  </a:cubicBezTo>
                  <a:close/>
                </a:path>
              </a:pathLst>
            </a:custGeom>
            <a:solidFill>
              <a:schemeClr val="bg1"/>
            </a:solidFill>
            <a:ln w="381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" name="Freeform 4"/>
            <p:cNvSpPr>
              <a:spLocks/>
            </p:cNvSpPr>
            <p:nvPr/>
          </p:nvSpPr>
          <p:spPr bwMode="auto">
            <a:xfrm>
              <a:off x="1958975" y="4402138"/>
              <a:ext cx="904875" cy="781050"/>
            </a:xfrm>
            <a:custGeom>
              <a:avLst/>
              <a:gdLst/>
              <a:ahLst/>
              <a:cxnLst>
                <a:cxn ang="0">
                  <a:pos x="0" y="492"/>
                </a:cxn>
                <a:cxn ang="0">
                  <a:pos x="253" y="134"/>
                </a:cxn>
                <a:cxn ang="0">
                  <a:pos x="570" y="39"/>
                </a:cxn>
              </a:cxnLst>
              <a:rect l="0" t="0" r="r" b="b"/>
              <a:pathLst>
                <a:path w="570" h="492">
                  <a:moveTo>
                    <a:pt x="0" y="492"/>
                  </a:moveTo>
                  <a:cubicBezTo>
                    <a:pt x="0" y="263"/>
                    <a:pt x="155" y="214"/>
                    <a:pt x="253" y="134"/>
                  </a:cubicBezTo>
                  <a:cubicBezTo>
                    <a:pt x="348" y="58"/>
                    <a:pt x="504" y="0"/>
                    <a:pt x="570" y="3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" name="Freeform 5"/>
            <p:cNvSpPr>
              <a:spLocks/>
            </p:cNvSpPr>
            <p:nvPr/>
          </p:nvSpPr>
          <p:spPr bwMode="auto">
            <a:xfrm>
              <a:off x="927100" y="2530475"/>
              <a:ext cx="1489075" cy="2447925"/>
            </a:xfrm>
            <a:custGeom>
              <a:avLst/>
              <a:gdLst/>
              <a:ahLst/>
              <a:cxnLst>
                <a:cxn ang="0">
                  <a:pos x="938" y="1542"/>
                </a:cxn>
                <a:cxn ang="0">
                  <a:pos x="897" y="1313"/>
                </a:cxn>
                <a:cxn ang="0">
                  <a:pos x="143" y="0"/>
                </a:cxn>
              </a:cxnLst>
              <a:rect l="0" t="0" r="r" b="b"/>
              <a:pathLst>
                <a:path w="938" h="1542">
                  <a:moveTo>
                    <a:pt x="938" y="1542"/>
                  </a:moveTo>
                  <a:lnTo>
                    <a:pt x="897" y="1313"/>
                  </a:lnTo>
                  <a:cubicBezTo>
                    <a:pt x="597" y="1230"/>
                    <a:pt x="0" y="440"/>
                    <a:pt x="143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" name="Freeform 6"/>
            <p:cNvSpPr>
              <a:spLocks/>
            </p:cNvSpPr>
            <p:nvPr/>
          </p:nvSpPr>
          <p:spPr bwMode="auto">
            <a:xfrm>
              <a:off x="823913" y="2062163"/>
              <a:ext cx="927100" cy="1128712"/>
            </a:xfrm>
            <a:custGeom>
              <a:avLst/>
              <a:gdLst/>
              <a:ahLst/>
              <a:cxnLst>
                <a:cxn ang="0">
                  <a:pos x="0" y="711"/>
                </a:cxn>
                <a:cxn ang="0">
                  <a:pos x="160" y="349"/>
                </a:cxn>
                <a:cxn ang="0">
                  <a:pos x="584" y="0"/>
                </a:cxn>
              </a:cxnLst>
              <a:rect l="0" t="0" r="r" b="b"/>
              <a:pathLst>
                <a:path w="584" h="711">
                  <a:moveTo>
                    <a:pt x="0" y="711"/>
                  </a:moveTo>
                  <a:cubicBezTo>
                    <a:pt x="26" y="651"/>
                    <a:pt x="63" y="467"/>
                    <a:pt x="160" y="349"/>
                  </a:cubicBezTo>
                  <a:cubicBezTo>
                    <a:pt x="305" y="130"/>
                    <a:pt x="496" y="73"/>
                    <a:pt x="584" y="0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" name="Freeform 7"/>
            <p:cNvSpPr>
              <a:spLocks/>
            </p:cNvSpPr>
            <p:nvPr/>
          </p:nvSpPr>
          <p:spPr bwMode="auto">
            <a:xfrm>
              <a:off x="2916238" y="504825"/>
              <a:ext cx="717550" cy="1252538"/>
            </a:xfrm>
            <a:custGeom>
              <a:avLst/>
              <a:gdLst/>
              <a:ahLst/>
              <a:cxnLst>
                <a:cxn ang="0">
                  <a:pos x="82" y="789"/>
                </a:cxn>
                <a:cxn ang="0">
                  <a:pos x="89" y="421"/>
                </a:cxn>
                <a:cxn ang="0">
                  <a:pos x="232" y="71"/>
                </a:cxn>
                <a:cxn ang="0">
                  <a:pos x="452" y="65"/>
                </a:cxn>
              </a:cxnLst>
              <a:rect l="0" t="0" r="r" b="b"/>
              <a:pathLst>
                <a:path w="452" h="789">
                  <a:moveTo>
                    <a:pt x="82" y="789"/>
                  </a:moveTo>
                  <a:cubicBezTo>
                    <a:pt x="0" y="647"/>
                    <a:pt x="64" y="541"/>
                    <a:pt x="89" y="421"/>
                  </a:cubicBezTo>
                  <a:cubicBezTo>
                    <a:pt x="114" y="301"/>
                    <a:pt x="137" y="142"/>
                    <a:pt x="232" y="71"/>
                  </a:cubicBezTo>
                  <a:cubicBezTo>
                    <a:pt x="327" y="0"/>
                    <a:pt x="406" y="66"/>
                    <a:pt x="452" y="65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" name="Freeform 8"/>
            <p:cNvSpPr>
              <a:spLocks/>
            </p:cNvSpPr>
            <p:nvPr/>
          </p:nvSpPr>
          <p:spPr bwMode="auto">
            <a:xfrm>
              <a:off x="881063" y="601663"/>
              <a:ext cx="5541962" cy="5021262"/>
            </a:xfrm>
            <a:custGeom>
              <a:avLst/>
              <a:gdLst/>
              <a:ahLst/>
              <a:cxnLst>
                <a:cxn ang="0">
                  <a:pos x="0" y="924"/>
                </a:cxn>
                <a:cxn ang="0">
                  <a:pos x="249" y="669"/>
                </a:cxn>
                <a:cxn ang="0">
                  <a:pos x="740" y="440"/>
                </a:cxn>
                <a:cxn ang="0">
                  <a:pos x="1556" y="8"/>
                </a:cxn>
                <a:cxn ang="0">
                  <a:pos x="2507" y="694"/>
                </a:cxn>
                <a:cxn ang="0">
                  <a:pos x="3092" y="920"/>
                </a:cxn>
                <a:cxn ang="0">
                  <a:pos x="3450" y="1518"/>
                </a:cxn>
                <a:cxn ang="0">
                  <a:pos x="3491" y="2296"/>
                </a:cxn>
                <a:cxn ang="0">
                  <a:pos x="3361" y="2783"/>
                </a:cxn>
                <a:cxn ang="0">
                  <a:pos x="3141" y="3163"/>
                </a:cxn>
              </a:cxnLst>
              <a:rect l="0" t="0" r="r" b="b"/>
              <a:pathLst>
                <a:path w="3491" h="3163">
                  <a:moveTo>
                    <a:pt x="0" y="924"/>
                  </a:moveTo>
                  <a:cubicBezTo>
                    <a:pt x="56" y="820"/>
                    <a:pt x="57" y="863"/>
                    <a:pt x="249" y="669"/>
                  </a:cubicBezTo>
                  <a:cubicBezTo>
                    <a:pt x="394" y="517"/>
                    <a:pt x="524" y="568"/>
                    <a:pt x="740" y="440"/>
                  </a:cubicBezTo>
                  <a:cubicBezTo>
                    <a:pt x="1044" y="306"/>
                    <a:pt x="1247" y="16"/>
                    <a:pt x="1556" y="8"/>
                  </a:cubicBezTo>
                  <a:cubicBezTo>
                    <a:pt x="1865" y="0"/>
                    <a:pt x="2251" y="542"/>
                    <a:pt x="2507" y="694"/>
                  </a:cubicBezTo>
                  <a:cubicBezTo>
                    <a:pt x="2763" y="846"/>
                    <a:pt x="2935" y="783"/>
                    <a:pt x="3092" y="920"/>
                  </a:cubicBezTo>
                  <a:cubicBezTo>
                    <a:pt x="3249" y="1057"/>
                    <a:pt x="3384" y="1289"/>
                    <a:pt x="3450" y="1518"/>
                  </a:cubicBezTo>
                  <a:cubicBezTo>
                    <a:pt x="3468" y="1595"/>
                    <a:pt x="3491" y="2296"/>
                    <a:pt x="3491" y="2296"/>
                  </a:cubicBezTo>
                  <a:cubicBezTo>
                    <a:pt x="3476" y="2507"/>
                    <a:pt x="3419" y="2639"/>
                    <a:pt x="3361" y="2783"/>
                  </a:cubicBezTo>
                  <a:cubicBezTo>
                    <a:pt x="3303" y="2927"/>
                    <a:pt x="3232" y="3045"/>
                    <a:pt x="3141" y="3163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2" name="Freeform 9"/>
            <p:cNvSpPr>
              <a:spLocks/>
            </p:cNvSpPr>
            <p:nvPr/>
          </p:nvSpPr>
          <p:spPr bwMode="auto">
            <a:xfrm>
              <a:off x="4319588" y="1268413"/>
              <a:ext cx="1198562" cy="923925"/>
            </a:xfrm>
            <a:custGeom>
              <a:avLst/>
              <a:gdLst/>
              <a:ahLst/>
              <a:cxnLst>
                <a:cxn ang="0">
                  <a:pos x="126" y="582"/>
                </a:cxn>
                <a:cxn ang="0">
                  <a:pos x="453" y="303"/>
                </a:cxn>
                <a:cxn ang="0">
                  <a:pos x="755" y="59"/>
                </a:cxn>
              </a:cxnLst>
              <a:rect l="0" t="0" r="r" b="b"/>
              <a:pathLst>
                <a:path w="755" h="582">
                  <a:moveTo>
                    <a:pt x="126" y="582"/>
                  </a:moveTo>
                  <a:cubicBezTo>
                    <a:pt x="0" y="224"/>
                    <a:pt x="348" y="390"/>
                    <a:pt x="453" y="303"/>
                  </a:cubicBezTo>
                  <a:cubicBezTo>
                    <a:pt x="558" y="216"/>
                    <a:pt x="684" y="0"/>
                    <a:pt x="755" y="5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3" name="Freeform 10"/>
            <p:cNvSpPr>
              <a:spLocks/>
            </p:cNvSpPr>
            <p:nvPr/>
          </p:nvSpPr>
          <p:spPr bwMode="auto">
            <a:xfrm>
              <a:off x="3351213" y="5211763"/>
              <a:ext cx="2293937" cy="457200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624" y="272"/>
                </a:cxn>
                <a:cxn ang="0">
                  <a:pos x="1445" y="0"/>
                </a:cxn>
              </a:cxnLst>
              <a:rect l="0" t="0" r="r" b="b"/>
              <a:pathLst>
                <a:path w="1445" h="288">
                  <a:moveTo>
                    <a:pt x="0" y="80"/>
                  </a:moveTo>
                  <a:cubicBezTo>
                    <a:pt x="164" y="200"/>
                    <a:pt x="384" y="288"/>
                    <a:pt x="624" y="272"/>
                  </a:cubicBezTo>
                  <a:cubicBezTo>
                    <a:pt x="865" y="259"/>
                    <a:pt x="1285" y="210"/>
                    <a:pt x="1445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4" name="Freeform 11"/>
            <p:cNvSpPr>
              <a:spLocks/>
            </p:cNvSpPr>
            <p:nvPr/>
          </p:nvSpPr>
          <p:spPr bwMode="auto">
            <a:xfrm>
              <a:off x="4876800" y="4381500"/>
              <a:ext cx="973138" cy="1628775"/>
            </a:xfrm>
            <a:custGeom>
              <a:avLst/>
              <a:gdLst/>
              <a:ahLst/>
              <a:cxnLst>
                <a:cxn ang="0">
                  <a:pos x="0" y="1026"/>
                </a:cxn>
                <a:cxn ang="0">
                  <a:pos x="431" y="623"/>
                </a:cxn>
                <a:cxn ang="0">
                  <a:pos x="613" y="0"/>
                </a:cxn>
              </a:cxnLst>
              <a:rect l="0" t="0" r="r" b="b"/>
              <a:pathLst>
                <a:path w="613" h="1026">
                  <a:moveTo>
                    <a:pt x="0" y="1026"/>
                  </a:moveTo>
                  <a:cubicBezTo>
                    <a:pt x="282" y="944"/>
                    <a:pt x="329" y="794"/>
                    <a:pt x="431" y="623"/>
                  </a:cubicBezTo>
                  <a:cubicBezTo>
                    <a:pt x="533" y="452"/>
                    <a:pt x="596" y="118"/>
                    <a:pt x="613" y="0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Espace réservé du contenu 3" descr="Screen shot 2011-05-07 at 21.41.02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292465" y="0"/>
            <a:ext cx="9436465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7"/>
          <p:cNvSpPr>
            <a:spLocks noGrp="1"/>
          </p:cNvSpPr>
          <p:nvPr>
            <p:ph type="title"/>
          </p:nvPr>
        </p:nvSpPr>
        <p:spPr>
          <a:xfrm>
            <a:off x="152400" y="3581400"/>
            <a:ext cx="8839200" cy="1508125"/>
          </a:xfrm>
        </p:spPr>
        <p:txBody>
          <a:bodyPr>
            <a:noAutofit/>
          </a:bodyPr>
          <a:lstStyle/>
          <a:p>
            <a:pPr algn="r" eaLnBrk="1" hangingPunct="1">
              <a:defRPr/>
            </a:pPr>
            <a:r>
              <a:rPr lang="en-US" sz="5000" dirty="0" smtClean="0">
                <a:solidFill>
                  <a:schemeClr val="bg1">
                    <a:lumMod val="65000"/>
                  </a:schemeClr>
                </a:solidFill>
                <a:latin typeface="Helvetica Neue Light"/>
                <a:cs typeface="Helvetica Neue Light"/>
              </a:rPr>
              <a:t>for decades industrial designers have had a dream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/>
        </p:nvSpPr>
        <p:spPr>
          <a:xfrm>
            <a:off x="0" y="228600"/>
            <a:ext cx="899160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900" dirty="0" smtClean="0">
                <a:latin typeface="Helvetica Neue Light"/>
                <a:cs typeface="Helvetica Neue Light"/>
              </a:rPr>
              <a:t>best curvature for the most used functionality?</a:t>
            </a:r>
            <a:endParaRPr lang="en-US" sz="2900" dirty="0">
              <a:latin typeface="Helvetica Neue Light"/>
              <a:cs typeface="Helvetica Neue Light"/>
            </a:endParaRPr>
          </a:p>
        </p:txBody>
      </p:sp>
      <p:grpSp>
        <p:nvGrpSpPr>
          <p:cNvPr id="21" name="Grouper 20"/>
          <p:cNvGrpSpPr/>
          <p:nvPr/>
        </p:nvGrpSpPr>
        <p:grpSpPr>
          <a:xfrm>
            <a:off x="685800" y="990600"/>
            <a:ext cx="8071991" cy="5811275"/>
            <a:chOff x="381000" y="762000"/>
            <a:chExt cx="8467481" cy="6096000"/>
          </a:xfrm>
        </p:grpSpPr>
        <p:sp>
          <p:nvSpPr>
            <p:cNvPr id="12" name="Freeform 3"/>
            <p:cNvSpPr>
              <a:spLocks/>
            </p:cNvSpPr>
            <p:nvPr/>
          </p:nvSpPr>
          <p:spPr bwMode="auto">
            <a:xfrm>
              <a:off x="381000" y="836612"/>
              <a:ext cx="6542088" cy="6021388"/>
            </a:xfrm>
            <a:custGeom>
              <a:avLst/>
              <a:gdLst/>
              <a:ahLst/>
              <a:cxnLst>
                <a:cxn ang="0">
                  <a:pos x="1007" y="2931"/>
                </a:cxn>
                <a:cxn ang="0">
                  <a:pos x="178" y="1282"/>
                </a:cxn>
                <a:cxn ang="0">
                  <a:pos x="1413" y="154"/>
                </a:cxn>
                <a:cxn ang="0">
                  <a:pos x="1882" y="17"/>
                </a:cxn>
                <a:cxn ang="0">
                  <a:pos x="2316" y="118"/>
                </a:cxn>
                <a:cxn ang="0">
                  <a:pos x="2785" y="261"/>
                </a:cxn>
                <a:cxn ang="0">
                  <a:pos x="3939" y="1430"/>
                </a:cxn>
                <a:cxn ang="0">
                  <a:pos x="3710" y="2864"/>
                </a:cxn>
                <a:cxn ang="0">
                  <a:pos x="2735" y="3651"/>
                </a:cxn>
                <a:cxn ang="0">
                  <a:pos x="1727" y="3507"/>
                </a:cxn>
                <a:cxn ang="0">
                  <a:pos x="2159" y="2883"/>
                </a:cxn>
                <a:cxn ang="0">
                  <a:pos x="3322" y="2782"/>
                </a:cxn>
                <a:cxn ang="0">
                  <a:pos x="3119" y="1443"/>
                </a:cxn>
                <a:cxn ang="0">
                  <a:pos x="1727" y="771"/>
                </a:cxn>
                <a:cxn ang="0">
                  <a:pos x="636" y="1266"/>
                </a:cxn>
                <a:cxn ang="0">
                  <a:pos x="1570" y="2471"/>
                </a:cxn>
                <a:cxn ang="0">
                  <a:pos x="1007" y="2931"/>
                </a:cxn>
              </a:cxnLst>
              <a:rect l="0" t="0" r="r" b="b"/>
              <a:pathLst>
                <a:path w="4121" h="3793">
                  <a:moveTo>
                    <a:pt x="1007" y="2931"/>
                  </a:moveTo>
                  <a:cubicBezTo>
                    <a:pt x="312" y="2741"/>
                    <a:pt x="0" y="1959"/>
                    <a:pt x="178" y="1282"/>
                  </a:cubicBezTo>
                  <a:cubicBezTo>
                    <a:pt x="356" y="605"/>
                    <a:pt x="1136" y="366"/>
                    <a:pt x="1413" y="154"/>
                  </a:cubicBezTo>
                  <a:cubicBezTo>
                    <a:pt x="1568" y="65"/>
                    <a:pt x="1735" y="29"/>
                    <a:pt x="1882" y="17"/>
                  </a:cubicBezTo>
                  <a:cubicBezTo>
                    <a:pt x="2028" y="0"/>
                    <a:pt x="2166" y="88"/>
                    <a:pt x="2316" y="118"/>
                  </a:cubicBezTo>
                  <a:lnTo>
                    <a:pt x="2785" y="261"/>
                  </a:lnTo>
                  <a:cubicBezTo>
                    <a:pt x="3284" y="439"/>
                    <a:pt x="3808" y="991"/>
                    <a:pt x="3939" y="1430"/>
                  </a:cubicBezTo>
                  <a:cubicBezTo>
                    <a:pt x="4121" y="2048"/>
                    <a:pt x="3911" y="2494"/>
                    <a:pt x="3710" y="2864"/>
                  </a:cubicBezTo>
                  <a:cubicBezTo>
                    <a:pt x="3509" y="3234"/>
                    <a:pt x="3065" y="3544"/>
                    <a:pt x="2735" y="3651"/>
                  </a:cubicBezTo>
                  <a:cubicBezTo>
                    <a:pt x="2735" y="3651"/>
                    <a:pt x="1999" y="3793"/>
                    <a:pt x="1727" y="3507"/>
                  </a:cubicBezTo>
                  <a:cubicBezTo>
                    <a:pt x="1564" y="3252"/>
                    <a:pt x="1976" y="2835"/>
                    <a:pt x="2159" y="2883"/>
                  </a:cubicBezTo>
                  <a:cubicBezTo>
                    <a:pt x="2375" y="2994"/>
                    <a:pt x="3162" y="3022"/>
                    <a:pt x="3322" y="2782"/>
                  </a:cubicBezTo>
                  <a:cubicBezTo>
                    <a:pt x="3482" y="2542"/>
                    <a:pt x="3580" y="1944"/>
                    <a:pt x="3119" y="1443"/>
                  </a:cubicBezTo>
                  <a:cubicBezTo>
                    <a:pt x="2658" y="942"/>
                    <a:pt x="2219" y="812"/>
                    <a:pt x="1727" y="771"/>
                  </a:cubicBezTo>
                  <a:cubicBezTo>
                    <a:pt x="1235" y="730"/>
                    <a:pt x="662" y="983"/>
                    <a:pt x="636" y="1266"/>
                  </a:cubicBezTo>
                  <a:cubicBezTo>
                    <a:pt x="610" y="1549"/>
                    <a:pt x="1124" y="2341"/>
                    <a:pt x="1570" y="2471"/>
                  </a:cubicBezTo>
                  <a:cubicBezTo>
                    <a:pt x="1682" y="2636"/>
                    <a:pt x="1088" y="2947"/>
                    <a:pt x="1007" y="2931"/>
                  </a:cubicBezTo>
                  <a:close/>
                </a:path>
              </a:pathLst>
            </a:custGeom>
            <a:solidFill>
              <a:schemeClr val="bg1"/>
            </a:solidFill>
            <a:ln w="381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" name="Freeform 4"/>
            <p:cNvSpPr>
              <a:spLocks/>
            </p:cNvSpPr>
            <p:nvPr/>
          </p:nvSpPr>
          <p:spPr bwMode="auto">
            <a:xfrm>
              <a:off x="1958975" y="4705350"/>
              <a:ext cx="904875" cy="781050"/>
            </a:xfrm>
            <a:custGeom>
              <a:avLst/>
              <a:gdLst/>
              <a:ahLst/>
              <a:cxnLst>
                <a:cxn ang="0">
                  <a:pos x="0" y="492"/>
                </a:cxn>
                <a:cxn ang="0">
                  <a:pos x="253" y="134"/>
                </a:cxn>
                <a:cxn ang="0">
                  <a:pos x="570" y="39"/>
                </a:cxn>
              </a:cxnLst>
              <a:rect l="0" t="0" r="r" b="b"/>
              <a:pathLst>
                <a:path w="570" h="492">
                  <a:moveTo>
                    <a:pt x="0" y="492"/>
                  </a:moveTo>
                  <a:cubicBezTo>
                    <a:pt x="0" y="263"/>
                    <a:pt x="155" y="214"/>
                    <a:pt x="253" y="134"/>
                  </a:cubicBezTo>
                  <a:cubicBezTo>
                    <a:pt x="348" y="58"/>
                    <a:pt x="504" y="0"/>
                    <a:pt x="570" y="3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927100" y="2833687"/>
              <a:ext cx="1489075" cy="2447925"/>
            </a:xfrm>
            <a:custGeom>
              <a:avLst/>
              <a:gdLst/>
              <a:ahLst/>
              <a:cxnLst>
                <a:cxn ang="0">
                  <a:pos x="938" y="1542"/>
                </a:cxn>
                <a:cxn ang="0">
                  <a:pos x="897" y="1313"/>
                </a:cxn>
                <a:cxn ang="0">
                  <a:pos x="143" y="0"/>
                </a:cxn>
              </a:cxnLst>
              <a:rect l="0" t="0" r="r" b="b"/>
              <a:pathLst>
                <a:path w="938" h="1542">
                  <a:moveTo>
                    <a:pt x="938" y="1542"/>
                  </a:moveTo>
                  <a:lnTo>
                    <a:pt x="897" y="1313"/>
                  </a:lnTo>
                  <a:cubicBezTo>
                    <a:pt x="597" y="1230"/>
                    <a:pt x="0" y="440"/>
                    <a:pt x="143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823913" y="2365375"/>
              <a:ext cx="927100" cy="1128712"/>
            </a:xfrm>
            <a:custGeom>
              <a:avLst/>
              <a:gdLst/>
              <a:ahLst/>
              <a:cxnLst>
                <a:cxn ang="0">
                  <a:pos x="0" y="711"/>
                </a:cxn>
                <a:cxn ang="0">
                  <a:pos x="160" y="349"/>
                </a:cxn>
                <a:cxn ang="0">
                  <a:pos x="584" y="0"/>
                </a:cxn>
              </a:cxnLst>
              <a:rect l="0" t="0" r="r" b="b"/>
              <a:pathLst>
                <a:path w="584" h="711">
                  <a:moveTo>
                    <a:pt x="0" y="711"/>
                  </a:moveTo>
                  <a:cubicBezTo>
                    <a:pt x="26" y="651"/>
                    <a:pt x="63" y="467"/>
                    <a:pt x="160" y="349"/>
                  </a:cubicBezTo>
                  <a:cubicBezTo>
                    <a:pt x="305" y="130"/>
                    <a:pt x="496" y="73"/>
                    <a:pt x="584" y="0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" name="Freeform 7"/>
            <p:cNvSpPr>
              <a:spLocks/>
            </p:cNvSpPr>
            <p:nvPr/>
          </p:nvSpPr>
          <p:spPr bwMode="auto">
            <a:xfrm>
              <a:off x="2916238" y="808037"/>
              <a:ext cx="717550" cy="1252538"/>
            </a:xfrm>
            <a:custGeom>
              <a:avLst/>
              <a:gdLst/>
              <a:ahLst/>
              <a:cxnLst>
                <a:cxn ang="0">
                  <a:pos x="82" y="789"/>
                </a:cxn>
                <a:cxn ang="0">
                  <a:pos x="89" y="421"/>
                </a:cxn>
                <a:cxn ang="0">
                  <a:pos x="232" y="71"/>
                </a:cxn>
                <a:cxn ang="0">
                  <a:pos x="452" y="65"/>
                </a:cxn>
              </a:cxnLst>
              <a:rect l="0" t="0" r="r" b="b"/>
              <a:pathLst>
                <a:path w="452" h="789">
                  <a:moveTo>
                    <a:pt x="82" y="789"/>
                  </a:moveTo>
                  <a:cubicBezTo>
                    <a:pt x="0" y="647"/>
                    <a:pt x="64" y="541"/>
                    <a:pt x="89" y="421"/>
                  </a:cubicBezTo>
                  <a:cubicBezTo>
                    <a:pt x="114" y="301"/>
                    <a:pt x="137" y="142"/>
                    <a:pt x="232" y="71"/>
                  </a:cubicBezTo>
                  <a:cubicBezTo>
                    <a:pt x="327" y="0"/>
                    <a:pt x="406" y="66"/>
                    <a:pt x="452" y="65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881063" y="904875"/>
              <a:ext cx="5541962" cy="5021262"/>
            </a:xfrm>
            <a:custGeom>
              <a:avLst/>
              <a:gdLst/>
              <a:ahLst/>
              <a:cxnLst>
                <a:cxn ang="0">
                  <a:pos x="0" y="924"/>
                </a:cxn>
                <a:cxn ang="0">
                  <a:pos x="249" y="669"/>
                </a:cxn>
                <a:cxn ang="0">
                  <a:pos x="740" y="440"/>
                </a:cxn>
                <a:cxn ang="0">
                  <a:pos x="1556" y="8"/>
                </a:cxn>
                <a:cxn ang="0">
                  <a:pos x="2507" y="694"/>
                </a:cxn>
                <a:cxn ang="0">
                  <a:pos x="3092" y="920"/>
                </a:cxn>
                <a:cxn ang="0">
                  <a:pos x="3450" y="1518"/>
                </a:cxn>
                <a:cxn ang="0">
                  <a:pos x="3491" y="2296"/>
                </a:cxn>
                <a:cxn ang="0">
                  <a:pos x="3361" y="2783"/>
                </a:cxn>
                <a:cxn ang="0">
                  <a:pos x="3141" y="3163"/>
                </a:cxn>
              </a:cxnLst>
              <a:rect l="0" t="0" r="r" b="b"/>
              <a:pathLst>
                <a:path w="3491" h="3163">
                  <a:moveTo>
                    <a:pt x="0" y="924"/>
                  </a:moveTo>
                  <a:cubicBezTo>
                    <a:pt x="56" y="820"/>
                    <a:pt x="57" y="863"/>
                    <a:pt x="249" y="669"/>
                  </a:cubicBezTo>
                  <a:cubicBezTo>
                    <a:pt x="394" y="517"/>
                    <a:pt x="524" y="568"/>
                    <a:pt x="740" y="440"/>
                  </a:cubicBezTo>
                  <a:cubicBezTo>
                    <a:pt x="1044" y="306"/>
                    <a:pt x="1247" y="16"/>
                    <a:pt x="1556" y="8"/>
                  </a:cubicBezTo>
                  <a:cubicBezTo>
                    <a:pt x="1865" y="0"/>
                    <a:pt x="2251" y="542"/>
                    <a:pt x="2507" y="694"/>
                  </a:cubicBezTo>
                  <a:cubicBezTo>
                    <a:pt x="2763" y="846"/>
                    <a:pt x="2935" y="783"/>
                    <a:pt x="3092" y="920"/>
                  </a:cubicBezTo>
                  <a:cubicBezTo>
                    <a:pt x="3249" y="1057"/>
                    <a:pt x="3384" y="1289"/>
                    <a:pt x="3450" y="1518"/>
                  </a:cubicBezTo>
                  <a:cubicBezTo>
                    <a:pt x="3468" y="1595"/>
                    <a:pt x="3491" y="2296"/>
                    <a:pt x="3491" y="2296"/>
                  </a:cubicBezTo>
                  <a:cubicBezTo>
                    <a:pt x="3476" y="2507"/>
                    <a:pt x="3419" y="2639"/>
                    <a:pt x="3361" y="2783"/>
                  </a:cubicBezTo>
                  <a:cubicBezTo>
                    <a:pt x="3303" y="2927"/>
                    <a:pt x="3232" y="3045"/>
                    <a:pt x="3141" y="3163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" name="Freeform 9"/>
            <p:cNvSpPr>
              <a:spLocks/>
            </p:cNvSpPr>
            <p:nvPr/>
          </p:nvSpPr>
          <p:spPr bwMode="auto">
            <a:xfrm>
              <a:off x="4319588" y="1571625"/>
              <a:ext cx="1198562" cy="923925"/>
            </a:xfrm>
            <a:custGeom>
              <a:avLst/>
              <a:gdLst/>
              <a:ahLst/>
              <a:cxnLst>
                <a:cxn ang="0">
                  <a:pos x="126" y="582"/>
                </a:cxn>
                <a:cxn ang="0">
                  <a:pos x="453" y="303"/>
                </a:cxn>
                <a:cxn ang="0">
                  <a:pos x="755" y="59"/>
                </a:cxn>
              </a:cxnLst>
              <a:rect l="0" t="0" r="r" b="b"/>
              <a:pathLst>
                <a:path w="755" h="582">
                  <a:moveTo>
                    <a:pt x="126" y="582"/>
                  </a:moveTo>
                  <a:cubicBezTo>
                    <a:pt x="0" y="224"/>
                    <a:pt x="348" y="390"/>
                    <a:pt x="453" y="303"/>
                  </a:cubicBezTo>
                  <a:cubicBezTo>
                    <a:pt x="558" y="216"/>
                    <a:pt x="684" y="0"/>
                    <a:pt x="755" y="5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3351213" y="5514975"/>
              <a:ext cx="2293937" cy="457200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624" y="272"/>
                </a:cxn>
                <a:cxn ang="0">
                  <a:pos x="1445" y="0"/>
                </a:cxn>
              </a:cxnLst>
              <a:rect l="0" t="0" r="r" b="b"/>
              <a:pathLst>
                <a:path w="1445" h="288">
                  <a:moveTo>
                    <a:pt x="0" y="80"/>
                  </a:moveTo>
                  <a:cubicBezTo>
                    <a:pt x="164" y="200"/>
                    <a:pt x="384" y="288"/>
                    <a:pt x="624" y="272"/>
                  </a:cubicBezTo>
                  <a:cubicBezTo>
                    <a:pt x="865" y="259"/>
                    <a:pt x="1285" y="210"/>
                    <a:pt x="1445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" name="Freeform 11"/>
            <p:cNvSpPr>
              <a:spLocks/>
            </p:cNvSpPr>
            <p:nvPr/>
          </p:nvSpPr>
          <p:spPr bwMode="auto">
            <a:xfrm>
              <a:off x="4876800" y="4684712"/>
              <a:ext cx="973138" cy="1628775"/>
            </a:xfrm>
            <a:custGeom>
              <a:avLst/>
              <a:gdLst/>
              <a:ahLst/>
              <a:cxnLst>
                <a:cxn ang="0">
                  <a:pos x="0" y="1026"/>
                </a:cxn>
                <a:cxn ang="0">
                  <a:pos x="431" y="623"/>
                </a:cxn>
                <a:cxn ang="0">
                  <a:pos x="613" y="0"/>
                </a:cxn>
              </a:cxnLst>
              <a:rect l="0" t="0" r="r" b="b"/>
              <a:pathLst>
                <a:path w="613" h="1026">
                  <a:moveTo>
                    <a:pt x="0" y="1026"/>
                  </a:moveTo>
                  <a:cubicBezTo>
                    <a:pt x="282" y="944"/>
                    <a:pt x="329" y="794"/>
                    <a:pt x="431" y="623"/>
                  </a:cubicBezTo>
                  <a:cubicBezTo>
                    <a:pt x="533" y="452"/>
                    <a:pt x="596" y="118"/>
                    <a:pt x="613" y="0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cxnSp>
          <p:nvCxnSpPr>
            <p:cNvPr id="30" name="Straight Connector 18"/>
            <p:cNvCxnSpPr>
              <a:cxnSpLocks noChangeShapeType="1"/>
            </p:cNvCxnSpPr>
            <p:nvPr/>
          </p:nvCxnSpPr>
          <p:spPr bwMode="auto">
            <a:xfrm rot="10800000">
              <a:off x="3327400" y="1036637"/>
              <a:ext cx="2222500" cy="15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31" name="Oval 19"/>
            <p:cNvSpPr>
              <a:spLocks noChangeAspect="1" noChangeArrowheads="1"/>
            </p:cNvSpPr>
            <p:nvPr/>
          </p:nvSpPr>
          <p:spPr bwMode="auto">
            <a:xfrm rot="10800000">
              <a:off x="3327400" y="993775"/>
              <a:ext cx="92075" cy="92075"/>
            </a:xfrm>
            <a:prstGeom prst="ellipse">
              <a:avLst/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rot="10800000">
              <a:prstTxWarp prst="textNoShape">
                <a:avLst/>
              </a:prstTxWarp>
            </a:bodyPr>
            <a:lstStyle/>
            <a:p>
              <a:endParaRPr lang="fr-FR" b="1">
                <a:ea typeface="Arial" charset="0"/>
                <a:cs typeface="Arial" charset="0"/>
              </a:endParaRPr>
            </a:p>
          </p:txBody>
        </p:sp>
        <p:cxnSp>
          <p:nvCxnSpPr>
            <p:cNvPr id="33" name="Straight Connector 18"/>
            <p:cNvCxnSpPr>
              <a:cxnSpLocks noChangeShapeType="1"/>
            </p:cNvCxnSpPr>
            <p:nvPr/>
          </p:nvCxnSpPr>
          <p:spPr bwMode="auto">
            <a:xfrm rot="10800000">
              <a:off x="5175250" y="2051050"/>
              <a:ext cx="2222500" cy="15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34" name="Oval 19"/>
            <p:cNvSpPr>
              <a:spLocks noChangeAspect="1" noChangeArrowheads="1"/>
            </p:cNvSpPr>
            <p:nvPr/>
          </p:nvSpPr>
          <p:spPr bwMode="auto">
            <a:xfrm rot="10800000">
              <a:off x="5175250" y="2008187"/>
              <a:ext cx="92075" cy="92075"/>
            </a:xfrm>
            <a:prstGeom prst="ellipse">
              <a:avLst/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rot="10800000">
              <a:prstTxWarp prst="textNoShape">
                <a:avLst/>
              </a:prstTxWarp>
            </a:bodyPr>
            <a:lstStyle/>
            <a:p>
              <a:endParaRPr lang="fr-FR" b="1">
                <a:ea typeface="Arial" charset="0"/>
                <a:cs typeface="Arial" charset="0"/>
              </a:endParaRPr>
            </a:p>
          </p:txBody>
        </p:sp>
        <p:cxnSp>
          <p:nvCxnSpPr>
            <p:cNvPr id="36" name="Straight Connector 18"/>
            <p:cNvCxnSpPr>
              <a:cxnSpLocks noChangeShapeType="1"/>
            </p:cNvCxnSpPr>
            <p:nvPr/>
          </p:nvCxnSpPr>
          <p:spPr bwMode="auto">
            <a:xfrm rot="10800000">
              <a:off x="6465888" y="3706812"/>
              <a:ext cx="1306512" cy="15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37" name="Oval 19"/>
            <p:cNvSpPr>
              <a:spLocks noChangeAspect="1" noChangeArrowheads="1"/>
            </p:cNvSpPr>
            <p:nvPr/>
          </p:nvSpPr>
          <p:spPr bwMode="auto">
            <a:xfrm rot="10800000">
              <a:off x="6462713" y="3663950"/>
              <a:ext cx="92075" cy="92075"/>
            </a:xfrm>
            <a:prstGeom prst="ellipse">
              <a:avLst/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rot="10800000">
              <a:prstTxWarp prst="textNoShape">
                <a:avLst/>
              </a:prstTxWarp>
            </a:bodyPr>
            <a:lstStyle/>
            <a:p>
              <a:endParaRPr lang="fr-FR" b="1">
                <a:ea typeface="Arial" charset="0"/>
                <a:cs typeface="Arial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584036" y="762000"/>
              <a:ext cx="119776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 smtClean="0">
                  <a:solidFill>
                    <a:prstClr val="black"/>
                  </a:solidFill>
                  <a:latin typeface="Helvetica Neue Light"/>
                  <a:cs typeface="Helvetica Neue Light"/>
                </a:rPr>
                <a:t>Convex</a:t>
              </a:r>
              <a:endParaRPr lang="fr-FR" dirty="0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7489036" y="1752600"/>
              <a:ext cx="135944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 smtClean="0">
                  <a:solidFill>
                    <a:prstClr val="black"/>
                  </a:solidFill>
                  <a:latin typeface="Helvetica Neue Light"/>
                  <a:cs typeface="Helvetica Neue Light"/>
                </a:rPr>
                <a:t>Concave</a:t>
              </a:r>
              <a:endParaRPr lang="fr-FR" dirty="0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7793836" y="3433117"/>
              <a:ext cx="65915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 smtClean="0">
                  <a:solidFill>
                    <a:prstClr val="black"/>
                  </a:solidFill>
                  <a:latin typeface="Helvetica Neue Light"/>
                  <a:cs typeface="Helvetica Neue Light"/>
                </a:rPr>
                <a:t>Flat</a:t>
              </a:r>
              <a:endParaRPr lang="fr-FR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6"/>
          <p:cNvSpPr>
            <a:spLocks/>
          </p:cNvSpPr>
          <p:nvPr/>
        </p:nvSpPr>
        <p:spPr bwMode="auto">
          <a:xfrm rot="20458765">
            <a:off x="6825496" y="4268307"/>
            <a:ext cx="1863598" cy="1170376"/>
          </a:xfrm>
          <a:custGeom>
            <a:avLst/>
            <a:gdLst>
              <a:gd name="T0" fmla="*/ 727744784 w 556"/>
              <a:gd name="T1" fmla="*/ 6825267 h 361"/>
              <a:gd name="T2" fmla="*/ 0 w 556"/>
              <a:gd name="T3" fmla="*/ 696183203 h 361"/>
              <a:gd name="T4" fmla="*/ 237257943 w 556"/>
              <a:gd name="T5" fmla="*/ 787187736 h 361"/>
              <a:gd name="T6" fmla="*/ 657024478 w 556"/>
              <a:gd name="T7" fmla="*/ 486873080 h 361"/>
              <a:gd name="T8" fmla="*/ 1268421053 w 556"/>
              <a:gd name="T9" fmla="*/ 0 h 3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56"/>
              <a:gd name="T16" fmla="*/ 0 h 361"/>
              <a:gd name="T17" fmla="*/ 556 w 556"/>
              <a:gd name="T18" fmla="*/ 361 h 3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56" h="361">
                <a:moveTo>
                  <a:pt x="319" y="3"/>
                </a:moveTo>
                <a:cubicBezTo>
                  <a:pt x="266" y="53"/>
                  <a:pt x="36" y="249"/>
                  <a:pt x="0" y="306"/>
                </a:cubicBezTo>
                <a:cubicBezTo>
                  <a:pt x="0" y="338"/>
                  <a:pt x="56" y="361"/>
                  <a:pt x="104" y="346"/>
                </a:cubicBezTo>
                <a:cubicBezTo>
                  <a:pt x="152" y="331"/>
                  <a:pt x="256" y="246"/>
                  <a:pt x="288" y="214"/>
                </a:cubicBezTo>
                <a:cubicBezTo>
                  <a:pt x="320" y="182"/>
                  <a:pt x="500" y="45"/>
                  <a:pt x="556" y="0"/>
                </a:cubicBez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9" name="ZoneTexte 28"/>
          <p:cNvSpPr txBox="1"/>
          <p:nvPr/>
        </p:nvSpPr>
        <p:spPr>
          <a:xfrm>
            <a:off x="0" y="228600"/>
            <a:ext cx="899160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9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best curvature for the most used functionality?</a:t>
            </a:r>
            <a:endParaRPr lang="en-US" sz="2900" dirty="0">
              <a:solidFill>
                <a:srgbClr val="000000"/>
              </a:solidFill>
              <a:latin typeface="Helvetica Neue Light"/>
              <a:cs typeface="Helvetica Neue Ligh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962400" y="3972580"/>
            <a:ext cx="636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Helvetica Neue Light"/>
                <a:ea typeface="+mj-ea"/>
                <a:cs typeface="Helvetica Neue Light"/>
              </a:rPr>
              <a:t>flat</a:t>
            </a:r>
            <a:endParaRPr lang="fr-FR" sz="2800" dirty="0"/>
          </a:p>
        </p:txBody>
      </p:sp>
      <p:sp>
        <p:nvSpPr>
          <p:cNvPr id="33" name="Rectangle 32"/>
          <p:cNvSpPr/>
          <p:nvPr/>
        </p:nvSpPr>
        <p:spPr>
          <a:xfrm>
            <a:off x="6553200" y="5638800"/>
            <a:ext cx="14888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Helvetica Neue Light"/>
                <a:ea typeface="+mj-ea"/>
                <a:cs typeface="Helvetica Neue Light"/>
              </a:rPr>
              <a:t>concave</a:t>
            </a:r>
            <a:endParaRPr lang="fr-FR" sz="2800" dirty="0"/>
          </a:p>
        </p:txBody>
      </p:sp>
      <p:grpSp>
        <p:nvGrpSpPr>
          <p:cNvPr id="37" name="Grouper 36"/>
          <p:cNvGrpSpPr/>
          <p:nvPr/>
        </p:nvGrpSpPr>
        <p:grpSpPr>
          <a:xfrm>
            <a:off x="228600" y="1295399"/>
            <a:ext cx="3126187" cy="1483795"/>
            <a:chOff x="553387" y="2209800"/>
            <a:chExt cx="2182814" cy="1067008"/>
          </a:xfrm>
        </p:grpSpPr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53387" y="2811620"/>
              <a:ext cx="2182814" cy="361090"/>
            </a:xfrm>
            <a:custGeom>
              <a:avLst/>
              <a:gdLst>
                <a:gd name="T0" fmla="*/ 0 w 864"/>
                <a:gd name="T1" fmla="*/ 378179268 h 144"/>
                <a:gd name="T2" fmla="*/ 1150031385 w 864"/>
                <a:gd name="T3" fmla="*/ 0 h 144"/>
                <a:gd name="T4" fmla="*/ 2147483647 w 864"/>
                <a:gd name="T5" fmla="*/ 378179268 h 144"/>
                <a:gd name="T6" fmla="*/ 0 60000 65536"/>
                <a:gd name="T7" fmla="*/ 0 60000 65536"/>
                <a:gd name="T8" fmla="*/ 0 60000 65536"/>
                <a:gd name="T9" fmla="*/ 0 w 864"/>
                <a:gd name="T10" fmla="*/ 0 h 144"/>
                <a:gd name="T11" fmla="*/ 864 w 864"/>
                <a:gd name="T12" fmla="*/ 144 h 1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4" h="144">
                  <a:moveTo>
                    <a:pt x="0" y="144"/>
                  </a:moveTo>
                  <a:lnTo>
                    <a:pt x="432" y="0"/>
                  </a:lnTo>
                  <a:lnTo>
                    <a:pt x="864" y="144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826645" y="2707521"/>
              <a:ext cx="1574488" cy="569287"/>
            </a:xfrm>
            <a:custGeom>
              <a:avLst/>
              <a:gdLst>
                <a:gd name="T0" fmla="*/ 0 w 624"/>
                <a:gd name="T1" fmla="*/ 576427306 h 225"/>
                <a:gd name="T2" fmla="*/ 872262923 w 624"/>
                <a:gd name="T3" fmla="*/ 2656625 h 225"/>
                <a:gd name="T4" fmla="*/ 1659428128 w 624"/>
                <a:gd name="T5" fmla="*/ 597678668 h 225"/>
                <a:gd name="T6" fmla="*/ 0 60000 65536"/>
                <a:gd name="T7" fmla="*/ 0 60000 65536"/>
                <a:gd name="T8" fmla="*/ 0 60000 65536"/>
                <a:gd name="T9" fmla="*/ 0 w 624"/>
                <a:gd name="T10" fmla="*/ 0 h 225"/>
                <a:gd name="T11" fmla="*/ 624 w 624"/>
                <a:gd name="T12" fmla="*/ 225 h 2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225">
                  <a:moveTo>
                    <a:pt x="0" y="217"/>
                  </a:moveTo>
                  <a:cubicBezTo>
                    <a:pt x="156" y="201"/>
                    <a:pt x="224" y="0"/>
                    <a:pt x="328" y="1"/>
                  </a:cubicBezTo>
                  <a:cubicBezTo>
                    <a:pt x="432" y="2"/>
                    <a:pt x="452" y="189"/>
                    <a:pt x="624" y="225"/>
                  </a:cubicBezTo>
                </a:path>
              </a:pathLst>
            </a:custGeom>
            <a:solidFill>
              <a:schemeClr val="bg1"/>
            </a:solidFill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1522803" y="2209800"/>
              <a:ext cx="556277" cy="566035"/>
            </a:xfrm>
            <a:custGeom>
              <a:avLst/>
              <a:gdLst>
                <a:gd name="T0" fmla="*/ 256 w 171"/>
                <a:gd name="T1" fmla="*/ 0 h 174"/>
                <a:gd name="T2" fmla="*/ 0 w 171"/>
                <a:gd name="T3" fmla="*/ 239 h 174"/>
                <a:gd name="T4" fmla="*/ 94 w 171"/>
                <a:gd name="T5" fmla="*/ 275 h 174"/>
                <a:gd name="T6" fmla="*/ 259 w 171"/>
                <a:gd name="T7" fmla="*/ 156 h 174"/>
                <a:gd name="T8" fmla="*/ 370 w 171"/>
                <a:gd name="T9" fmla="*/ 60 h 1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1"/>
                <a:gd name="T16" fmla="*/ 0 h 174"/>
                <a:gd name="T17" fmla="*/ 411 w 171"/>
                <a:gd name="T18" fmla="*/ 321 h 1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1" h="174">
                  <a:moveTo>
                    <a:pt x="70" y="0"/>
                  </a:moveTo>
                  <a:cubicBezTo>
                    <a:pt x="59" y="25"/>
                    <a:pt x="0" y="124"/>
                    <a:pt x="2" y="149"/>
                  </a:cubicBezTo>
                  <a:cubicBezTo>
                    <a:pt x="4" y="174"/>
                    <a:pt x="53" y="171"/>
                    <a:pt x="82" y="148"/>
                  </a:cubicBezTo>
                  <a:cubicBezTo>
                    <a:pt x="110" y="126"/>
                    <a:pt x="156" y="35"/>
                    <a:pt x="171" y="13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 rot="20330777">
              <a:off x="1591118" y="2398478"/>
              <a:ext cx="217955" cy="315549"/>
            </a:xfrm>
            <a:custGeom>
              <a:avLst/>
              <a:gdLst>
                <a:gd name="T0" fmla="*/ 48 w 92"/>
                <a:gd name="T1" fmla="*/ 0 h 136"/>
                <a:gd name="T2" fmla="*/ 0 w 92"/>
                <a:gd name="T3" fmla="*/ 122 h 136"/>
                <a:gd name="T4" fmla="*/ 0 60000 65536"/>
                <a:gd name="T5" fmla="*/ 0 60000 65536"/>
                <a:gd name="T6" fmla="*/ 0 w 92"/>
                <a:gd name="T7" fmla="*/ 0 h 136"/>
                <a:gd name="T8" fmla="*/ 92 w 92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2" h="136">
                  <a:moveTo>
                    <a:pt x="52" y="0"/>
                  </a:moveTo>
                  <a:cubicBezTo>
                    <a:pt x="92" y="32"/>
                    <a:pt x="92" y="64"/>
                    <a:pt x="0" y="136"/>
                  </a:cubicBez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53" name="Rectangle 52"/>
          <p:cNvSpPr/>
          <p:nvPr/>
        </p:nvSpPr>
        <p:spPr>
          <a:xfrm>
            <a:off x="1073924" y="2524780"/>
            <a:ext cx="13003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Helvetica Neue Light"/>
                <a:ea typeface="+mj-ea"/>
                <a:cs typeface="Helvetica Neue Light"/>
              </a:rPr>
              <a:t>convex</a:t>
            </a:r>
            <a:endParaRPr lang="fr-FR" sz="2800" dirty="0"/>
          </a:p>
        </p:txBody>
      </p:sp>
      <p:sp>
        <p:nvSpPr>
          <p:cNvPr id="62" name="Freeform 12"/>
          <p:cNvSpPr>
            <a:spLocks/>
          </p:cNvSpPr>
          <p:nvPr/>
        </p:nvSpPr>
        <p:spPr bwMode="auto">
          <a:xfrm>
            <a:off x="5791200" y="4277381"/>
            <a:ext cx="3126186" cy="503535"/>
          </a:xfrm>
          <a:custGeom>
            <a:avLst/>
            <a:gdLst>
              <a:gd name="T0" fmla="*/ 0 w 864"/>
              <a:gd name="T1" fmla="*/ 378179268 h 144"/>
              <a:gd name="T2" fmla="*/ 1150031385 w 864"/>
              <a:gd name="T3" fmla="*/ 0 h 144"/>
              <a:gd name="T4" fmla="*/ 2147483647 w 864"/>
              <a:gd name="T5" fmla="*/ 378179268 h 144"/>
              <a:gd name="T6" fmla="*/ 0 60000 65536"/>
              <a:gd name="T7" fmla="*/ 0 60000 65536"/>
              <a:gd name="T8" fmla="*/ 0 60000 65536"/>
              <a:gd name="T9" fmla="*/ 0 w 864"/>
              <a:gd name="T10" fmla="*/ 0 h 144"/>
              <a:gd name="T11" fmla="*/ 864 w 864"/>
              <a:gd name="T12" fmla="*/ 144 h 1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64" h="144">
                <a:moveTo>
                  <a:pt x="0" y="144"/>
                </a:moveTo>
                <a:lnTo>
                  <a:pt x="432" y="0"/>
                </a:lnTo>
                <a:lnTo>
                  <a:pt x="864" y="144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66" name="Freeform 15"/>
          <p:cNvSpPr>
            <a:spLocks/>
          </p:cNvSpPr>
          <p:nvPr/>
        </p:nvSpPr>
        <p:spPr bwMode="auto">
          <a:xfrm rot="10800000">
            <a:off x="6159262" y="4789988"/>
            <a:ext cx="2259610" cy="789324"/>
          </a:xfrm>
          <a:custGeom>
            <a:avLst/>
            <a:gdLst>
              <a:gd name="T0" fmla="*/ 0 w 624"/>
              <a:gd name="T1" fmla="*/ 576427306 h 225"/>
              <a:gd name="T2" fmla="*/ 872265411 w 624"/>
              <a:gd name="T3" fmla="*/ 2656625 h 225"/>
              <a:gd name="T4" fmla="*/ 1659431389 w 624"/>
              <a:gd name="T5" fmla="*/ 597678668 h 225"/>
              <a:gd name="T6" fmla="*/ 0 60000 65536"/>
              <a:gd name="T7" fmla="*/ 0 60000 65536"/>
              <a:gd name="T8" fmla="*/ 0 60000 65536"/>
              <a:gd name="T9" fmla="*/ 0 w 624"/>
              <a:gd name="T10" fmla="*/ 0 h 225"/>
              <a:gd name="T11" fmla="*/ 624 w 624"/>
              <a:gd name="T12" fmla="*/ 225 h 2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24" h="225">
                <a:moveTo>
                  <a:pt x="0" y="217"/>
                </a:moveTo>
                <a:cubicBezTo>
                  <a:pt x="156" y="201"/>
                  <a:pt x="224" y="0"/>
                  <a:pt x="328" y="1"/>
                </a:cubicBezTo>
                <a:cubicBezTo>
                  <a:pt x="432" y="2"/>
                  <a:pt x="452" y="189"/>
                  <a:pt x="624" y="225"/>
                </a:cubicBezTo>
              </a:path>
            </a:pathLst>
          </a:custGeom>
          <a:noFill/>
          <a:ln w="6350">
            <a:solidFill>
              <a:schemeClr val="tx1"/>
            </a:solidFill>
            <a:round/>
            <a:headEnd/>
            <a:tailEnd/>
          </a:ln>
        </p:spPr>
        <p:txBody>
          <a:bodyPr rot="10800000"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grpSp>
        <p:nvGrpSpPr>
          <p:cNvPr id="78" name="Grouper 77"/>
          <p:cNvGrpSpPr/>
          <p:nvPr/>
        </p:nvGrpSpPr>
        <p:grpSpPr>
          <a:xfrm>
            <a:off x="2667000" y="3124200"/>
            <a:ext cx="3126187" cy="787136"/>
            <a:chOff x="2874907" y="3099064"/>
            <a:chExt cx="3126187" cy="787136"/>
          </a:xfrm>
        </p:grpSpPr>
        <p:sp>
          <p:nvSpPr>
            <p:cNvPr id="55" name="Freeform 12"/>
            <p:cNvSpPr>
              <a:spLocks/>
            </p:cNvSpPr>
            <p:nvPr/>
          </p:nvSpPr>
          <p:spPr bwMode="auto">
            <a:xfrm>
              <a:off x="2874907" y="3299988"/>
              <a:ext cx="3126187" cy="502136"/>
            </a:xfrm>
            <a:custGeom>
              <a:avLst/>
              <a:gdLst>
                <a:gd name="T0" fmla="*/ 0 w 864"/>
                <a:gd name="T1" fmla="*/ 378179268 h 144"/>
                <a:gd name="T2" fmla="*/ 1150031385 w 864"/>
                <a:gd name="T3" fmla="*/ 0 h 144"/>
                <a:gd name="T4" fmla="*/ 2147483647 w 864"/>
                <a:gd name="T5" fmla="*/ 378179268 h 144"/>
                <a:gd name="T6" fmla="*/ 0 60000 65536"/>
                <a:gd name="T7" fmla="*/ 0 60000 65536"/>
                <a:gd name="T8" fmla="*/ 0 60000 65536"/>
                <a:gd name="T9" fmla="*/ 0 w 864"/>
                <a:gd name="T10" fmla="*/ 0 h 144"/>
                <a:gd name="T11" fmla="*/ 864 w 864"/>
                <a:gd name="T12" fmla="*/ 144 h 1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4" h="144">
                  <a:moveTo>
                    <a:pt x="0" y="144"/>
                  </a:moveTo>
                  <a:lnTo>
                    <a:pt x="432" y="0"/>
                  </a:lnTo>
                  <a:lnTo>
                    <a:pt x="864" y="144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2" name="Freeform 6"/>
            <p:cNvSpPr>
              <a:spLocks/>
            </p:cNvSpPr>
            <p:nvPr/>
          </p:nvSpPr>
          <p:spPr bwMode="auto">
            <a:xfrm>
              <a:off x="4308710" y="3099064"/>
              <a:ext cx="796690" cy="787136"/>
            </a:xfrm>
            <a:custGeom>
              <a:avLst/>
              <a:gdLst>
                <a:gd name="T0" fmla="*/ 256 w 171"/>
                <a:gd name="T1" fmla="*/ 0 h 174"/>
                <a:gd name="T2" fmla="*/ 0 w 171"/>
                <a:gd name="T3" fmla="*/ 239 h 174"/>
                <a:gd name="T4" fmla="*/ 94 w 171"/>
                <a:gd name="T5" fmla="*/ 275 h 174"/>
                <a:gd name="T6" fmla="*/ 259 w 171"/>
                <a:gd name="T7" fmla="*/ 156 h 174"/>
                <a:gd name="T8" fmla="*/ 370 w 171"/>
                <a:gd name="T9" fmla="*/ 60 h 1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1"/>
                <a:gd name="T16" fmla="*/ 0 h 174"/>
                <a:gd name="T17" fmla="*/ 411 w 171"/>
                <a:gd name="T18" fmla="*/ 321 h 1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1" h="174">
                  <a:moveTo>
                    <a:pt x="70" y="0"/>
                  </a:moveTo>
                  <a:cubicBezTo>
                    <a:pt x="59" y="25"/>
                    <a:pt x="0" y="124"/>
                    <a:pt x="2" y="149"/>
                  </a:cubicBezTo>
                  <a:cubicBezTo>
                    <a:pt x="4" y="174"/>
                    <a:pt x="53" y="171"/>
                    <a:pt x="82" y="148"/>
                  </a:cubicBezTo>
                  <a:cubicBezTo>
                    <a:pt x="110" y="126"/>
                    <a:pt x="156" y="35"/>
                    <a:pt x="171" y="13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3" name="Freeform 7"/>
            <p:cNvSpPr>
              <a:spLocks/>
            </p:cNvSpPr>
            <p:nvPr/>
          </p:nvSpPr>
          <p:spPr bwMode="auto">
            <a:xfrm rot="20330777">
              <a:off x="4406550" y="3361442"/>
              <a:ext cx="312151" cy="438807"/>
            </a:xfrm>
            <a:custGeom>
              <a:avLst/>
              <a:gdLst>
                <a:gd name="T0" fmla="*/ 48 w 92"/>
                <a:gd name="T1" fmla="*/ 0 h 136"/>
                <a:gd name="T2" fmla="*/ 0 w 92"/>
                <a:gd name="T3" fmla="*/ 122 h 136"/>
                <a:gd name="T4" fmla="*/ 0 60000 65536"/>
                <a:gd name="T5" fmla="*/ 0 60000 65536"/>
                <a:gd name="T6" fmla="*/ 0 w 92"/>
                <a:gd name="T7" fmla="*/ 0 h 136"/>
                <a:gd name="T8" fmla="*/ 92 w 92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2" h="136">
                  <a:moveTo>
                    <a:pt x="52" y="0"/>
                  </a:moveTo>
                  <a:cubicBezTo>
                    <a:pt x="92" y="32"/>
                    <a:pt x="92" y="64"/>
                    <a:pt x="0" y="136"/>
                  </a:cubicBez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76" name="Freeform 6"/>
          <p:cNvSpPr>
            <a:spLocks/>
          </p:cNvSpPr>
          <p:nvPr/>
        </p:nvSpPr>
        <p:spPr bwMode="auto">
          <a:xfrm>
            <a:off x="7088586" y="4810780"/>
            <a:ext cx="796690" cy="787136"/>
          </a:xfrm>
          <a:custGeom>
            <a:avLst/>
            <a:gdLst>
              <a:gd name="T0" fmla="*/ 256 w 171"/>
              <a:gd name="T1" fmla="*/ 0 h 174"/>
              <a:gd name="T2" fmla="*/ 0 w 171"/>
              <a:gd name="T3" fmla="*/ 239 h 174"/>
              <a:gd name="T4" fmla="*/ 94 w 171"/>
              <a:gd name="T5" fmla="*/ 275 h 174"/>
              <a:gd name="T6" fmla="*/ 259 w 171"/>
              <a:gd name="T7" fmla="*/ 156 h 174"/>
              <a:gd name="T8" fmla="*/ 370 w 171"/>
              <a:gd name="T9" fmla="*/ 60 h 1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1"/>
              <a:gd name="T16" fmla="*/ 0 h 174"/>
              <a:gd name="T17" fmla="*/ 411 w 171"/>
              <a:gd name="T18" fmla="*/ 321 h 17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1" h="174">
                <a:moveTo>
                  <a:pt x="70" y="0"/>
                </a:moveTo>
                <a:cubicBezTo>
                  <a:pt x="59" y="25"/>
                  <a:pt x="0" y="124"/>
                  <a:pt x="2" y="149"/>
                </a:cubicBezTo>
                <a:cubicBezTo>
                  <a:pt x="4" y="174"/>
                  <a:pt x="53" y="171"/>
                  <a:pt x="82" y="148"/>
                </a:cubicBezTo>
                <a:cubicBezTo>
                  <a:pt x="110" y="126"/>
                  <a:pt x="156" y="35"/>
                  <a:pt x="171" y="13"/>
                </a:cubicBezTo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77" name="Freeform 7"/>
          <p:cNvSpPr>
            <a:spLocks/>
          </p:cNvSpPr>
          <p:nvPr/>
        </p:nvSpPr>
        <p:spPr bwMode="auto">
          <a:xfrm rot="20330777">
            <a:off x="7186426" y="5073158"/>
            <a:ext cx="312151" cy="438807"/>
          </a:xfrm>
          <a:custGeom>
            <a:avLst/>
            <a:gdLst>
              <a:gd name="T0" fmla="*/ 48 w 92"/>
              <a:gd name="T1" fmla="*/ 0 h 136"/>
              <a:gd name="T2" fmla="*/ 0 w 92"/>
              <a:gd name="T3" fmla="*/ 122 h 136"/>
              <a:gd name="T4" fmla="*/ 0 60000 65536"/>
              <a:gd name="T5" fmla="*/ 0 60000 65536"/>
              <a:gd name="T6" fmla="*/ 0 w 92"/>
              <a:gd name="T7" fmla="*/ 0 h 136"/>
              <a:gd name="T8" fmla="*/ 92 w 92"/>
              <a:gd name="T9" fmla="*/ 136 h 1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2" h="136">
                <a:moveTo>
                  <a:pt x="52" y="0"/>
                </a:moveTo>
                <a:cubicBezTo>
                  <a:pt x="92" y="32"/>
                  <a:pt x="92" y="64"/>
                  <a:pt x="0" y="136"/>
                </a:cubicBezTo>
              </a:path>
            </a:pathLst>
          </a:custGeom>
          <a:noFill/>
          <a:ln w="635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er 24"/>
          <p:cNvGrpSpPr/>
          <p:nvPr/>
        </p:nvGrpSpPr>
        <p:grpSpPr>
          <a:xfrm>
            <a:off x="228600" y="1295399"/>
            <a:ext cx="3126187" cy="1483795"/>
            <a:chOff x="553387" y="2209800"/>
            <a:chExt cx="2182814" cy="1067008"/>
          </a:xfrm>
        </p:grpSpPr>
        <p:sp>
          <p:nvSpPr>
            <p:cNvPr id="26" name="Freeform 8"/>
            <p:cNvSpPr>
              <a:spLocks/>
            </p:cNvSpPr>
            <p:nvPr/>
          </p:nvSpPr>
          <p:spPr bwMode="auto">
            <a:xfrm>
              <a:off x="553387" y="2811620"/>
              <a:ext cx="2182814" cy="361090"/>
            </a:xfrm>
            <a:custGeom>
              <a:avLst/>
              <a:gdLst>
                <a:gd name="T0" fmla="*/ 0 w 864"/>
                <a:gd name="T1" fmla="*/ 378179268 h 144"/>
                <a:gd name="T2" fmla="*/ 1150031385 w 864"/>
                <a:gd name="T3" fmla="*/ 0 h 144"/>
                <a:gd name="T4" fmla="*/ 2147483647 w 864"/>
                <a:gd name="T5" fmla="*/ 378179268 h 144"/>
                <a:gd name="T6" fmla="*/ 0 60000 65536"/>
                <a:gd name="T7" fmla="*/ 0 60000 65536"/>
                <a:gd name="T8" fmla="*/ 0 60000 65536"/>
                <a:gd name="T9" fmla="*/ 0 w 864"/>
                <a:gd name="T10" fmla="*/ 0 h 144"/>
                <a:gd name="T11" fmla="*/ 864 w 864"/>
                <a:gd name="T12" fmla="*/ 144 h 1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4" h="144">
                  <a:moveTo>
                    <a:pt x="0" y="144"/>
                  </a:moveTo>
                  <a:lnTo>
                    <a:pt x="432" y="0"/>
                  </a:lnTo>
                  <a:lnTo>
                    <a:pt x="864" y="144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" name="Freeform 10"/>
            <p:cNvSpPr>
              <a:spLocks/>
            </p:cNvSpPr>
            <p:nvPr/>
          </p:nvSpPr>
          <p:spPr bwMode="auto">
            <a:xfrm>
              <a:off x="826645" y="2707521"/>
              <a:ext cx="1574488" cy="569287"/>
            </a:xfrm>
            <a:custGeom>
              <a:avLst/>
              <a:gdLst>
                <a:gd name="T0" fmla="*/ 0 w 624"/>
                <a:gd name="T1" fmla="*/ 576427306 h 225"/>
                <a:gd name="T2" fmla="*/ 872262923 w 624"/>
                <a:gd name="T3" fmla="*/ 2656625 h 225"/>
                <a:gd name="T4" fmla="*/ 1659428128 w 624"/>
                <a:gd name="T5" fmla="*/ 597678668 h 225"/>
                <a:gd name="T6" fmla="*/ 0 60000 65536"/>
                <a:gd name="T7" fmla="*/ 0 60000 65536"/>
                <a:gd name="T8" fmla="*/ 0 60000 65536"/>
                <a:gd name="T9" fmla="*/ 0 w 624"/>
                <a:gd name="T10" fmla="*/ 0 h 225"/>
                <a:gd name="T11" fmla="*/ 624 w 624"/>
                <a:gd name="T12" fmla="*/ 225 h 2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225">
                  <a:moveTo>
                    <a:pt x="0" y="217"/>
                  </a:moveTo>
                  <a:cubicBezTo>
                    <a:pt x="156" y="201"/>
                    <a:pt x="224" y="0"/>
                    <a:pt x="328" y="1"/>
                  </a:cubicBezTo>
                  <a:cubicBezTo>
                    <a:pt x="432" y="2"/>
                    <a:pt x="452" y="189"/>
                    <a:pt x="624" y="225"/>
                  </a:cubicBezTo>
                </a:path>
              </a:pathLst>
            </a:custGeom>
            <a:solidFill>
              <a:schemeClr val="bg1"/>
            </a:solidFill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" name="Freeform 6"/>
            <p:cNvSpPr>
              <a:spLocks/>
            </p:cNvSpPr>
            <p:nvPr/>
          </p:nvSpPr>
          <p:spPr bwMode="auto">
            <a:xfrm>
              <a:off x="1522803" y="2209800"/>
              <a:ext cx="556277" cy="566035"/>
            </a:xfrm>
            <a:custGeom>
              <a:avLst/>
              <a:gdLst>
                <a:gd name="T0" fmla="*/ 256 w 171"/>
                <a:gd name="T1" fmla="*/ 0 h 174"/>
                <a:gd name="T2" fmla="*/ 0 w 171"/>
                <a:gd name="T3" fmla="*/ 239 h 174"/>
                <a:gd name="T4" fmla="*/ 94 w 171"/>
                <a:gd name="T5" fmla="*/ 275 h 174"/>
                <a:gd name="T6" fmla="*/ 259 w 171"/>
                <a:gd name="T7" fmla="*/ 156 h 174"/>
                <a:gd name="T8" fmla="*/ 370 w 171"/>
                <a:gd name="T9" fmla="*/ 60 h 1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1"/>
                <a:gd name="T16" fmla="*/ 0 h 174"/>
                <a:gd name="T17" fmla="*/ 411 w 171"/>
                <a:gd name="T18" fmla="*/ 321 h 1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1" h="174">
                  <a:moveTo>
                    <a:pt x="70" y="0"/>
                  </a:moveTo>
                  <a:cubicBezTo>
                    <a:pt x="59" y="25"/>
                    <a:pt x="0" y="124"/>
                    <a:pt x="2" y="149"/>
                  </a:cubicBezTo>
                  <a:cubicBezTo>
                    <a:pt x="4" y="174"/>
                    <a:pt x="53" y="171"/>
                    <a:pt x="82" y="148"/>
                  </a:cubicBezTo>
                  <a:cubicBezTo>
                    <a:pt x="110" y="126"/>
                    <a:pt x="156" y="35"/>
                    <a:pt x="171" y="13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" name="Freeform 7"/>
            <p:cNvSpPr>
              <a:spLocks/>
            </p:cNvSpPr>
            <p:nvPr/>
          </p:nvSpPr>
          <p:spPr bwMode="auto">
            <a:xfrm rot="20330777">
              <a:off x="1591118" y="2398478"/>
              <a:ext cx="217955" cy="315549"/>
            </a:xfrm>
            <a:custGeom>
              <a:avLst/>
              <a:gdLst>
                <a:gd name="T0" fmla="*/ 48 w 92"/>
                <a:gd name="T1" fmla="*/ 0 h 136"/>
                <a:gd name="T2" fmla="*/ 0 w 92"/>
                <a:gd name="T3" fmla="*/ 122 h 136"/>
                <a:gd name="T4" fmla="*/ 0 60000 65536"/>
                <a:gd name="T5" fmla="*/ 0 60000 65536"/>
                <a:gd name="T6" fmla="*/ 0 w 92"/>
                <a:gd name="T7" fmla="*/ 0 h 136"/>
                <a:gd name="T8" fmla="*/ 92 w 92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2" h="136">
                  <a:moveTo>
                    <a:pt x="52" y="0"/>
                  </a:moveTo>
                  <a:cubicBezTo>
                    <a:pt x="92" y="32"/>
                    <a:pt x="92" y="64"/>
                    <a:pt x="0" y="136"/>
                  </a:cubicBez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18" name="Freeform 16"/>
          <p:cNvSpPr>
            <a:spLocks/>
          </p:cNvSpPr>
          <p:nvPr/>
        </p:nvSpPr>
        <p:spPr bwMode="auto">
          <a:xfrm rot="20458765">
            <a:off x="6825496" y="4268307"/>
            <a:ext cx="1863598" cy="1170376"/>
          </a:xfrm>
          <a:custGeom>
            <a:avLst/>
            <a:gdLst>
              <a:gd name="T0" fmla="*/ 727744784 w 556"/>
              <a:gd name="T1" fmla="*/ 6825267 h 361"/>
              <a:gd name="T2" fmla="*/ 0 w 556"/>
              <a:gd name="T3" fmla="*/ 696183203 h 361"/>
              <a:gd name="T4" fmla="*/ 237257943 w 556"/>
              <a:gd name="T5" fmla="*/ 787187736 h 361"/>
              <a:gd name="T6" fmla="*/ 657024478 w 556"/>
              <a:gd name="T7" fmla="*/ 486873080 h 361"/>
              <a:gd name="T8" fmla="*/ 1268421053 w 556"/>
              <a:gd name="T9" fmla="*/ 0 h 3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56"/>
              <a:gd name="T16" fmla="*/ 0 h 361"/>
              <a:gd name="T17" fmla="*/ 556 w 556"/>
              <a:gd name="T18" fmla="*/ 361 h 3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56" h="361">
                <a:moveTo>
                  <a:pt x="319" y="3"/>
                </a:moveTo>
                <a:cubicBezTo>
                  <a:pt x="266" y="53"/>
                  <a:pt x="36" y="249"/>
                  <a:pt x="0" y="306"/>
                </a:cubicBezTo>
                <a:cubicBezTo>
                  <a:pt x="0" y="338"/>
                  <a:pt x="56" y="361"/>
                  <a:pt x="104" y="346"/>
                </a:cubicBezTo>
                <a:cubicBezTo>
                  <a:pt x="152" y="331"/>
                  <a:pt x="256" y="246"/>
                  <a:pt x="288" y="214"/>
                </a:cubicBezTo>
                <a:cubicBezTo>
                  <a:pt x="320" y="182"/>
                  <a:pt x="500" y="45"/>
                  <a:pt x="556" y="0"/>
                </a:cubicBez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9" name="ZoneTexte 28"/>
          <p:cNvSpPr txBox="1"/>
          <p:nvPr/>
        </p:nvSpPr>
        <p:spPr>
          <a:xfrm>
            <a:off x="0" y="228600"/>
            <a:ext cx="899160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9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best curvature for the most used functionality?</a:t>
            </a:r>
            <a:endParaRPr lang="en-US" sz="2900" dirty="0">
              <a:solidFill>
                <a:srgbClr val="000000"/>
              </a:solidFill>
              <a:latin typeface="Helvetica Neue Light"/>
              <a:cs typeface="Helvetica Neue Ligh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962400" y="3972580"/>
            <a:ext cx="636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Helvetica Neue Light"/>
                <a:ea typeface="+mj-ea"/>
                <a:cs typeface="Helvetica Neue Light"/>
              </a:rPr>
              <a:t>flat</a:t>
            </a:r>
            <a:endParaRPr lang="fr-FR" sz="2800" dirty="0"/>
          </a:p>
        </p:txBody>
      </p:sp>
      <p:sp>
        <p:nvSpPr>
          <p:cNvPr id="33" name="Rectangle 32"/>
          <p:cNvSpPr/>
          <p:nvPr/>
        </p:nvSpPr>
        <p:spPr>
          <a:xfrm>
            <a:off x="6553200" y="5638800"/>
            <a:ext cx="14888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Helvetica Neue Light"/>
                <a:ea typeface="+mj-ea"/>
                <a:cs typeface="Helvetica Neue Light"/>
              </a:rPr>
              <a:t>concave</a:t>
            </a:r>
            <a:endParaRPr lang="fr-FR" sz="2800" dirty="0"/>
          </a:p>
        </p:txBody>
      </p:sp>
      <p:sp>
        <p:nvSpPr>
          <p:cNvPr id="35" name="Rectangle à coins arrondis 34"/>
          <p:cNvSpPr/>
          <p:nvPr/>
        </p:nvSpPr>
        <p:spPr>
          <a:xfrm>
            <a:off x="76200" y="1219200"/>
            <a:ext cx="3505200" cy="2080788"/>
          </a:xfrm>
          <a:prstGeom prst="roundRect">
            <a:avLst/>
          </a:prstGeom>
          <a:noFill/>
          <a:ln w="508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Rectangle 52"/>
          <p:cNvSpPr/>
          <p:nvPr/>
        </p:nvSpPr>
        <p:spPr>
          <a:xfrm>
            <a:off x="1073924" y="2524780"/>
            <a:ext cx="13003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Helvetica Neue Light"/>
                <a:ea typeface="+mj-ea"/>
                <a:cs typeface="Helvetica Neue Light"/>
              </a:rPr>
              <a:t>convex</a:t>
            </a:r>
            <a:endParaRPr lang="fr-FR" sz="2800" dirty="0"/>
          </a:p>
        </p:txBody>
      </p:sp>
      <p:sp>
        <p:nvSpPr>
          <p:cNvPr id="62" name="Freeform 12"/>
          <p:cNvSpPr>
            <a:spLocks/>
          </p:cNvSpPr>
          <p:nvPr/>
        </p:nvSpPr>
        <p:spPr bwMode="auto">
          <a:xfrm>
            <a:off x="5791200" y="4277381"/>
            <a:ext cx="3126186" cy="503535"/>
          </a:xfrm>
          <a:custGeom>
            <a:avLst/>
            <a:gdLst>
              <a:gd name="T0" fmla="*/ 0 w 864"/>
              <a:gd name="T1" fmla="*/ 378179268 h 144"/>
              <a:gd name="T2" fmla="*/ 1150031385 w 864"/>
              <a:gd name="T3" fmla="*/ 0 h 144"/>
              <a:gd name="T4" fmla="*/ 2147483647 w 864"/>
              <a:gd name="T5" fmla="*/ 378179268 h 144"/>
              <a:gd name="T6" fmla="*/ 0 60000 65536"/>
              <a:gd name="T7" fmla="*/ 0 60000 65536"/>
              <a:gd name="T8" fmla="*/ 0 60000 65536"/>
              <a:gd name="T9" fmla="*/ 0 w 864"/>
              <a:gd name="T10" fmla="*/ 0 h 144"/>
              <a:gd name="T11" fmla="*/ 864 w 864"/>
              <a:gd name="T12" fmla="*/ 144 h 1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64" h="144">
                <a:moveTo>
                  <a:pt x="0" y="144"/>
                </a:moveTo>
                <a:lnTo>
                  <a:pt x="432" y="0"/>
                </a:lnTo>
                <a:lnTo>
                  <a:pt x="864" y="144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66" name="Freeform 15"/>
          <p:cNvSpPr>
            <a:spLocks/>
          </p:cNvSpPr>
          <p:nvPr/>
        </p:nvSpPr>
        <p:spPr bwMode="auto">
          <a:xfrm rot="10800000">
            <a:off x="6159262" y="4789988"/>
            <a:ext cx="2259610" cy="789324"/>
          </a:xfrm>
          <a:custGeom>
            <a:avLst/>
            <a:gdLst>
              <a:gd name="T0" fmla="*/ 0 w 624"/>
              <a:gd name="T1" fmla="*/ 576427306 h 225"/>
              <a:gd name="T2" fmla="*/ 872265411 w 624"/>
              <a:gd name="T3" fmla="*/ 2656625 h 225"/>
              <a:gd name="T4" fmla="*/ 1659431389 w 624"/>
              <a:gd name="T5" fmla="*/ 597678668 h 225"/>
              <a:gd name="T6" fmla="*/ 0 60000 65536"/>
              <a:gd name="T7" fmla="*/ 0 60000 65536"/>
              <a:gd name="T8" fmla="*/ 0 60000 65536"/>
              <a:gd name="T9" fmla="*/ 0 w 624"/>
              <a:gd name="T10" fmla="*/ 0 h 225"/>
              <a:gd name="T11" fmla="*/ 624 w 624"/>
              <a:gd name="T12" fmla="*/ 225 h 2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24" h="225">
                <a:moveTo>
                  <a:pt x="0" y="217"/>
                </a:moveTo>
                <a:cubicBezTo>
                  <a:pt x="156" y="201"/>
                  <a:pt x="224" y="0"/>
                  <a:pt x="328" y="1"/>
                </a:cubicBezTo>
                <a:cubicBezTo>
                  <a:pt x="432" y="2"/>
                  <a:pt x="452" y="189"/>
                  <a:pt x="624" y="225"/>
                </a:cubicBezTo>
              </a:path>
            </a:pathLst>
          </a:custGeom>
          <a:noFill/>
          <a:ln w="6350">
            <a:solidFill>
              <a:schemeClr val="tx1"/>
            </a:solidFill>
            <a:round/>
            <a:headEnd/>
            <a:tailEnd/>
          </a:ln>
        </p:spPr>
        <p:txBody>
          <a:bodyPr rot="10800000"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grpSp>
        <p:nvGrpSpPr>
          <p:cNvPr id="3" name="Grouper 77"/>
          <p:cNvGrpSpPr/>
          <p:nvPr/>
        </p:nvGrpSpPr>
        <p:grpSpPr>
          <a:xfrm>
            <a:off x="2667000" y="3124200"/>
            <a:ext cx="3126187" cy="787136"/>
            <a:chOff x="2874907" y="3099064"/>
            <a:chExt cx="3126187" cy="787136"/>
          </a:xfrm>
        </p:grpSpPr>
        <p:sp>
          <p:nvSpPr>
            <p:cNvPr id="55" name="Freeform 12"/>
            <p:cNvSpPr>
              <a:spLocks/>
            </p:cNvSpPr>
            <p:nvPr/>
          </p:nvSpPr>
          <p:spPr bwMode="auto">
            <a:xfrm>
              <a:off x="2874907" y="3299988"/>
              <a:ext cx="3126187" cy="502136"/>
            </a:xfrm>
            <a:custGeom>
              <a:avLst/>
              <a:gdLst>
                <a:gd name="T0" fmla="*/ 0 w 864"/>
                <a:gd name="T1" fmla="*/ 378179268 h 144"/>
                <a:gd name="T2" fmla="*/ 1150031385 w 864"/>
                <a:gd name="T3" fmla="*/ 0 h 144"/>
                <a:gd name="T4" fmla="*/ 2147483647 w 864"/>
                <a:gd name="T5" fmla="*/ 378179268 h 144"/>
                <a:gd name="T6" fmla="*/ 0 60000 65536"/>
                <a:gd name="T7" fmla="*/ 0 60000 65536"/>
                <a:gd name="T8" fmla="*/ 0 60000 65536"/>
                <a:gd name="T9" fmla="*/ 0 w 864"/>
                <a:gd name="T10" fmla="*/ 0 h 144"/>
                <a:gd name="T11" fmla="*/ 864 w 864"/>
                <a:gd name="T12" fmla="*/ 144 h 1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4" h="144">
                  <a:moveTo>
                    <a:pt x="0" y="144"/>
                  </a:moveTo>
                  <a:lnTo>
                    <a:pt x="432" y="0"/>
                  </a:lnTo>
                  <a:lnTo>
                    <a:pt x="864" y="144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2" name="Freeform 6"/>
            <p:cNvSpPr>
              <a:spLocks/>
            </p:cNvSpPr>
            <p:nvPr/>
          </p:nvSpPr>
          <p:spPr bwMode="auto">
            <a:xfrm>
              <a:off x="4308710" y="3099064"/>
              <a:ext cx="796690" cy="787136"/>
            </a:xfrm>
            <a:custGeom>
              <a:avLst/>
              <a:gdLst>
                <a:gd name="T0" fmla="*/ 256 w 171"/>
                <a:gd name="T1" fmla="*/ 0 h 174"/>
                <a:gd name="T2" fmla="*/ 0 w 171"/>
                <a:gd name="T3" fmla="*/ 239 h 174"/>
                <a:gd name="T4" fmla="*/ 94 w 171"/>
                <a:gd name="T5" fmla="*/ 275 h 174"/>
                <a:gd name="T6" fmla="*/ 259 w 171"/>
                <a:gd name="T7" fmla="*/ 156 h 174"/>
                <a:gd name="T8" fmla="*/ 370 w 171"/>
                <a:gd name="T9" fmla="*/ 60 h 1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1"/>
                <a:gd name="T16" fmla="*/ 0 h 174"/>
                <a:gd name="T17" fmla="*/ 411 w 171"/>
                <a:gd name="T18" fmla="*/ 321 h 1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1" h="174">
                  <a:moveTo>
                    <a:pt x="70" y="0"/>
                  </a:moveTo>
                  <a:cubicBezTo>
                    <a:pt x="59" y="25"/>
                    <a:pt x="0" y="124"/>
                    <a:pt x="2" y="149"/>
                  </a:cubicBezTo>
                  <a:cubicBezTo>
                    <a:pt x="4" y="174"/>
                    <a:pt x="53" y="171"/>
                    <a:pt x="82" y="148"/>
                  </a:cubicBezTo>
                  <a:cubicBezTo>
                    <a:pt x="110" y="126"/>
                    <a:pt x="156" y="35"/>
                    <a:pt x="171" y="13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3" name="Freeform 7"/>
            <p:cNvSpPr>
              <a:spLocks/>
            </p:cNvSpPr>
            <p:nvPr/>
          </p:nvSpPr>
          <p:spPr bwMode="auto">
            <a:xfrm rot="20330777">
              <a:off x="4406550" y="3361442"/>
              <a:ext cx="312151" cy="438807"/>
            </a:xfrm>
            <a:custGeom>
              <a:avLst/>
              <a:gdLst>
                <a:gd name="T0" fmla="*/ 48 w 92"/>
                <a:gd name="T1" fmla="*/ 0 h 136"/>
                <a:gd name="T2" fmla="*/ 0 w 92"/>
                <a:gd name="T3" fmla="*/ 122 h 136"/>
                <a:gd name="T4" fmla="*/ 0 60000 65536"/>
                <a:gd name="T5" fmla="*/ 0 60000 65536"/>
                <a:gd name="T6" fmla="*/ 0 w 92"/>
                <a:gd name="T7" fmla="*/ 0 h 136"/>
                <a:gd name="T8" fmla="*/ 92 w 92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2" h="136">
                  <a:moveTo>
                    <a:pt x="52" y="0"/>
                  </a:moveTo>
                  <a:cubicBezTo>
                    <a:pt x="92" y="32"/>
                    <a:pt x="92" y="64"/>
                    <a:pt x="0" y="136"/>
                  </a:cubicBez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76" name="Freeform 6"/>
          <p:cNvSpPr>
            <a:spLocks/>
          </p:cNvSpPr>
          <p:nvPr/>
        </p:nvSpPr>
        <p:spPr bwMode="auto">
          <a:xfrm>
            <a:off x="7088586" y="4810780"/>
            <a:ext cx="796690" cy="787136"/>
          </a:xfrm>
          <a:custGeom>
            <a:avLst/>
            <a:gdLst>
              <a:gd name="T0" fmla="*/ 256 w 171"/>
              <a:gd name="T1" fmla="*/ 0 h 174"/>
              <a:gd name="T2" fmla="*/ 0 w 171"/>
              <a:gd name="T3" fmla="*/ 239 h 174"/>
              <a:gd name="T4" fmla="*/ 94 w 171"/>
              <a:gd name="T5" fmla="*/ 275 h 174"/>
              <a:gd name="T6" fmla="*/ 259 w 171"/>
              <a:gd name="T7" fmla="*/ 156 h 174"/>
              <a:gd name="T8" fmla="*/ 370 w 171"/>
              <a:gd name="T9" fmla="*/ 60 h 1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1"/>
              <a:gd name="T16" fmla="*/ 0 h 174"/>
              <a:gd name="T17" fmla="*/ 411 w 171"/>
              <a:gd name="T18" fmla="*/ 321 h 17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1" h="174">
                <a:moveTo>
                  <a:pt x="70" y="0"/>
                </a:moveTo>
                <a:cubicBezTo>
                  <a:pt x="59" y="25"/>
                  <a:pt x="0" y="124"/>
                  <a:pt x="2" y="149"/>
                </a:cubicBezTo>
                <a:cubicBezTo>
                  <a:pt x="4" y="174"/>
                  <a:pt x="53" y="171"/>
                  <a:pt x="82" y="148"/>
                </a:cubicBezTo>
                <a:cubicBezTo>
                  <a:pt x="110" y="126"/>
                  <a:pt x="156" y="35"/>
                  <a:pt x="171" y="13"/>
                </a:cubicBezTo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77" name="Freeform 7"/>
          <p:cNvSpPr>
            <a:spLocks/>
          </p:cNvSpPr>
          <p:nvPr/>
        </p:nvSpPr>
        <p:spPr bwMode="auto">
          <a:xfrm rot="20330777">
            <a:off x="7186426" y="5073158"/>
            <a:ext cx="312151" cy="438807"/>
          </a:xfrm>
          <a:custGeom>
            <a:avLst/>
            <a:gdLst>
              <a:gd name="T0" fmla="*/ 48 w 92"/>
              <a:gd name="T1" fmla="*/ 0 h 136"/>
              <a:gd name="T2" fmla="*/ 0 w 92"/>
              <a:gd name="T3" fmla="*/ 122 h 136"/>
              <a:gd name="T4" fmla="*/ 0 60000 65536"/>
              <a:gd name="T5" fmla="*/ 0 60000 65536"/>
              <a:gd name="T6" fmla="*/ 0 w 92"/>
              <a:gd name="T7" fmla="*/ 0 h 136"/>
              <a:gd name="T8" fmla="*/ 92 w 92"/>
              <a:gd name="T9" fmla="*/ 136 h 1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2" h="136">
                <a:moveTo>
                  <a:pt x="52" y="0"/>
                </a:moveTo>
                <a:cubicBezTo>
                  <a:pt x="92" y="32"/>
                  <a:pt x="92" y="64"/>
                  <a:pt x="0" y="136"/>
                </a:cubicBezTo>
              </a:path>
            </a:pathLst>
          </a:custGeom>
          <a:noFill/>
          <a:ln w="635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4" name="Rectangle 23"/>
          <p:cNvSpPr/>
          <p:nvPr/>
        </p:nvSpPr>
        <p:spPr>
          <a:xfrm>
            <a:off x="3830866" y="1351002"/>
            <a:ext cx="256993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b="1" dirty="0" smtClean="0">
                <a:solidFill>
                  <a:schemeClr val="accent4"/>
                </a:solidFill>
                <a:latin typeface="Helvetica Neue Light"/>
                <a:cs typeface="Helvetica Neue Light"/>
              </a:rPr>
              <a:t>most accurate</a:t>
            </a:r>
            <a:endParaRPr lang="fr-FR" sz="3000" b="1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er 24"/>
          <p:cNvGrpSpPr/>
          <p:nvPr/>
        </p:nvGrpSpPr>
        <p:grpSpPr>
          <a:xfrm>
            <a:off x="228600" y="1295399"/>
            <a:ext cx="3126187" cy="1483795"/>
            <a:chOff x="553387" y="2209800"/>
            <a:chExt cx="2182814" cy="1067008"/>
          </a:xfrm>
        </p:grpSpPr>
        <p:sp>
          <p:nvSpPr>
            <p:cNvPr id="26" name="Freeform 8"/>
            <p:cNvSpPr>
              <a:spLocks/>
            </p:cNvSpPr>
            <p:nvPr/>
          </p:nvSpPr>
          <p:spPr bwMode="auto">
            <a:xfrm>
              <a:off x="553387" y="2811620"/>
              <a:ext cx="2182814" cy="361090"/>
            </a:xfrm>
            <a:custGeom>
              <a:avLst/>
              <a:gdLst>
                <a:gd name="T0" fmla="*/ 0 w 864"/>
                <a:gd name="T1" fmla="*/ 378179268 h 144"/>
                <a:gd name="T2" fmla="*/ 1150031385 w 864"/>
                <a:gd name="T3" fmla="*/ 0 h 144"/>
                <a:gd name="T4" fmla="*/ 2147483647 w 864"/>
                <a:gd name="T5" fmla="*/ 378179268 h 144"/>
                <a:gd name="T6" fmla="*/ 0 60000 65536"/>
                <a:gd name="T7" fmla="*/ 0 60000 65536"/>
                <a:gd name="T8" fmla="*/ 0 60000 65536"/>
                <a:gd name="T9" fmla="*/ 0 w 864"/>
                <a:gd name="T10" fmla="*/ 0 h 144"/>
                <a:gd name="T11" fmla="*/ 864 w 864"/>
                <a:gd name="T12" fmla="*/ 144 h 1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4" h="144">
                  <a:moveTo>
                    <a:pt x="0" y="144"/>
                  </a:moveTo>
                  <a:lnTo>
                    <a:pt x="432" y="0"/>
                  </a:lnTo>
                  <a:lnTo>
                    <a:pt x="864" y="144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" name="Freeform 10"/>
            <p:cNvSpPr>
              <a:spLocks/>
            </p:cNvSpPr>
            <p:nvPr/>
          </p:nvSpPr>
          <p:spPr bwMode="auto">
            <a:xfrm>
              <a:off x="826645" y="2707521"/>
              <a:ext cx="1574488" cy="569287"/>
            </a:xfrm>
            <a:custGeom>
              <a:avLst/>
              <a:gdLst>
                <a:gd name="T0" fmla="*/ 0 w 624"/>
                <a:gd name="T1" fmla="*/ 576427306 h 225"/>
                <a:gd name="T2" fmla="*/ 872262923 w 624"/>
                <a:gd name="T3" fmla="*/ 2656625 h 225"/>
                <a:gd name="T4" fmla="*/ 1659428128 w 624"/>
                <a:gd name="T5" fmla="*/ 597678668 h 225"/>
                <a:gd name="T6" fmla="*/ 0 60000 65536"/>
                <a:gd name="T7" fmla="*/ 0 60000 65536"/>
                <a:gd name="T8" fmla="*/ 0 60000 65536"/>
                <a:gd name="T9" fmla="*/ 0 w 624"/>
                <a:gd name="T10" fmla="*/ 0 h 225"/>
                <a:gd name="T11" fmla="*/ 624 w 624"/>
                <a:gd name="T12" fmla="*/ 225 h 2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225">
                  <a:moveTo>
                    <a:pt x="0" y="217"/>
                  </a:moveTo>
                  <a:cubicBezTo>
                    <a:pt x="156" y="201"/>
                    <a:pt x="224" y="0"/>
                    <a:pt x="328" y="1"/>
                  </a:cubicBezTo>
                  <a:cubicBezTo>
                    <a:pt x="432" y="2"/>
                    <a:pt x="452" y="189"/>
                    <a:pt x="624" y="225"/>
                  </a:cubicBezTo>
                </a:path>
              </a:pathLst>
            </a:custGeom>
            <a:solidFill>
              <a:schemeClr val="bg1"/>
            </a:solidFill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" name="Freeform 6"/>
            <p:cNvSpPr>
              <a:spLocks/>
            </p:cNvSpPr>
            <p:nvPr/>
          </p:nvSpPr>
          <p:spPr bwMode="auto">
            <a:xfrm>
              <a:off x="1522803" y="2209800"/>
              <a:ext cx="556277" cy="566035"/>
            </a:xfrm>
            <a:custGeom>
              <a:avLst/>
              <a:gdLst>
                <a:gd name="T0" fmla="*/ 256 w 171"/>
                <a:gd name="T1" fmla="*/ 0 h 174"/>
                <a:gd name="T2" fmla="*/ 0 w 171"/>
                <a:gd name="T3" fmla="*/ 239 h 174"/>
                <a:gd name="T4" fmla="*/ 94 w 171"/>
                <a:gd name="T5" fmla="*/ 275 h 174"/>
                <a:gd name="T6" fmla="*/ 259 w 171"/>
                <a:gd name="T7" fmla="*/ 156 h 174"/>
                <a:gd name="T8" fmla="*/ 370 w 171"/>
                <a:gd name="T9" fmla="*/ 60 h 1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1"/>
                <a:gd name="T16" fmla="*/ 0 h 174"/>
                <a:gd name="T17" fmla="*/ 411 w 171"/>
                <a:gd name="T18" fmla="*/ 321 h 1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1" h="174">
                  <a:moveTo>
                    <a:pt x="70" y="0"/>
                  </a:moveTo>
                  <a:cubicBezTo>
                    <a:pt x="59" y="25"/>
                    <a:pt x="0" y="124"/>
                    <a:pt x="2" y="149"/>
                  </a:cubicBezTo>
                  <a:cubicBezTo>
                    <a:pt x="4" y="174"/>
                    <a:pt x="53" y="171"/>
                    <a:pt x="82" y="148"/>
                  </a:cubicBezTo>
                  <a:cubicBezTo>
                    <a:pt x="110" y="126"/>
                    <a:pt x="156" y="35"/>
                    <a:pt x="171" y="13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" name="Freeform 7"/>
            <p:cNvSpPr>
              <a:spLocks/>
            </p:cNvSpPr>
            <p:nvPr/>
          </p:nvSpPr>
          <p:spPr bwMode="auto">
            <a:xfrm rot="20330777">
              <a:off x="1591118" y="2398478"/>
              <a:ext cx="217955" cy="315549"/>
            </a:xfrm>
            <a:custGeom>
              <a:avLst/>
              <a:gdLst>
                <a:gd name="T0" fmla="*/ 48 w 92"/>
                <a:gd name="T1" fmla="*/ 0 h 136"/>
                <a:gd name="T2" fmla="*/ 0 w 92"/>
                <a:gd name="T3" fmla="*/ 122 h 136"/>
                <a:gd name="T4" fmla="*/ 0 60000 65536"/>
                <a:gd name="T5" fmla="*/ 0 60000 65536"/>
                <a:gd name="T6" fmla="*/ 0 w 92"/>
                <a:gd name="T7" fmla="*/ 0 h 136"/>
                <a:gd name="T8" fmla="*/ 92 w 92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2" h="136">
                  <a:moveTo>
                    <a:pt x="52" y="0"/>
                  </a:moveTo>
                  <a:cubicBezTo>
                    <a:pt x="92" y="32"/>
                    <a:pt x="92" y="64"/>
                    <a:pt x="0" y="136"/>
                  </a:cubicBez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18" name="Freeform 16"/>
          <p:cNvSpPr>
            <a:spLocks/>
          </p:cNvSpPr>
          <p:nvPr/>
        </p:nvSpPr>
        <p:spPr bwMode="auto">
          <a:xfrm rot="20458765">
            <a:off x="6825496" y="4268307"/>
            <a:ext cx="1863598" cy="1170376"/>
          </a:xfrm>
          <a:custGeom>
            <a:avLst/>
            <a:gdLst>
              <a:gd name="T0" fmla="*/ 727744784 w 556"/>
              <a:gd name="T1" fmla="*/ 6825267 h 361"/>
              <a:gd name="T2" fmla="*/ 0 w 556"/>
              <a:gd name="T3" fmla="*/ 696183203 h 361"/>
              <a:gd name="T4" fmla="*/ 237257943 w 556"/>
              <a:gd name="T5" fmla="*/ 787187736 h 361"/>
              <a:gd name="T6" fmla="*/ 657024478 w 556"/>
              <a:gd name="T7" fmla="*/ 486873080 h 361"/>
              <a:gd name="T8" fmla="*/ 1268421053 w 556"/>
              <a:gd name="T9" fmla="*/ 0 h 3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56"/>
              <a:gd name="T16" fmla="*/ 0 h 361"/>
              <a:gd name="T17" fmla="*/ 556 w 556"/>
              <a:gd name="T18" fmla="*/ 361 h 3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56" h="361">
                <a:moveTo>
                  <a:pt x="319" y="3"/>
                </a:moveTo>
                <a:cubicBezTo>
                  <a:pt x="266" y="53"/>
                  <a:pt x="36" y="249"/>
                  <a:pt x="0" y="306"/>
                </a:cubicBezTo>
                <a:cubicBezTo>
                  <a:pt x="0" y="338"/>
                  <a:pt x="56" y="361"/>
                  <a:pt x="104" y="346"/>
                </a:cubicBezTo>
                <a:cubicBezTo>
                  <a:pt x="152" y="331"/>
                  <a:pt x="256" y="246"/>
                  <a:pt x="288" y="214"/>
                </a:cubicBezTo>
                <a:cubicBezTo>
                  <a:pt x="320" y="182"/>
                  <a:pt x="500" y="45"/>
                  <a:pt x="556" y="0"/>
                </a:cubicBez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9" name="ZoneTexte 28"/>
          <p:cNvSpPr txBox="1"/>
          <p:nvPr/>
        </p:nvSpPr>
        <p:spPr>
          <a:xfrm>
            <a:off x="0" y="228600"/>
            <a:ext cx="899160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9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best curvature for the most used functionality?</a:t>
            </a:r>
            <a:endParaRPr lang="en-US" sz="2900" dirty="0">
              <a:solidFill>
                <a:srgbClr val="000000"/>
              </a:solidFill>
              <a:latin typeface="Helvetica Neue Light"/>
              <a:cs typeface="Helvetica Neue Ligh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962400" y="3972580"/>
            <a:ext cx="636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Helvetica Neue Light"/>
                <a:ea typeface="+mj-ea"/>
                <a:cs typeface="Helvetica Neue Light"/>
              </a:rPr>
              <a:t>flat</a:t>
            </a:r>
            <a:endParaRPr lang="fr-FR" sz="2800" dirty="0"/>
          </a:p>
        </p:txBody>
      </p:sp>
      <p:sp>
        <p:nvSpPr>
          <p:cNvPr id="33" name="Rectangle 32"/>
          <p:cNvSpPr/>
          <p:nvPr/>
        </p:nvSpPr>
        <p:spPr>
          <a:xfrm>
            <a:off x="6553200" y="5638800"/>
            <a:ext cx="14888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Helvetica Neue Light"/>
                <a:ea typeface="+mj-ea"/>
                <a:cs typeface="Helvetica Neue Light"/>
              </a:rPr>
              <a:t>concave</a:t>
            </a:r>
            <a:endParaRPr lang="fr-FR" sz="2800" dirty="0"/>
          </a:p>
        </p:txBody>
      </p:sp>
      <p:sp>
        <p:nvSpPr>
          <p:cNvPr id="35" name="Rectangle à coins arrondis 34"/>
          <p:cNvSpPr/>
          <p:nvPr/>
        </p:nvSpPr>
        <p:spPr>
          <a:xfrm>
            <a:off x="5562600" y="4114800"/>
            <a:ext cx="3505200" cy="2080788"/>
          </a:xfrm>
          <a:prstGeom prst="roundRect">
            <a:avLst/>
          </a:prstGeom>
          <a:noFill/>
          <a:ln w="508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Rectangle 52"/>
          <p:cNvSpPr/>
          <p:nvPr/>
        </p:nvSpPr>
        <p:spPr>
          <a:xfrm>
            <a:off x="1073924" y="2524780"/>
            <a:ext cx="13003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Helvetica Neue Light"/>
                <a:ea typeface="+mj-ea"/>
                <a:cs typeface="Helvetica Neue Light"/>
              </a:rPr>
              <a:t>convex</a:t>
            </a:r>
            <a:endParaRPr lang="fr-FR" sz="2800" dirty="0"/>
          </a:p>
        </p:txBody>
      </p:sp>
      <p:sp>
        <p:nvSpPr>
          <p:cNvPr id="62" name="Freeform 12"/>
          <p:cNvSpPr>
            <a:spLocks/>
          </p:cNvSpPr>
          <p:nvPr/>
        </p:nvSpPr>
        <p:spPr bwMode="auto">
          <a:xfrm>
            <a:off x="5791200" y="4277381"/>
            <a:ext cx="3126186" cy="503535"/>
          </a:xfrm>
          <a:custGeom>
            <a:avLst/>
            <a:gdLst>
              <a:gd name="T0" fmla="*/ 0 w 864"/>
              <a:gd name="T1" fmla="*/ 378179268 h 144"/>
              <a:gd name="T2" fmla="*/ 1150031385 w 864"/>
              <a:gd name="T3" fmla="*/ 0 h 144"/>
              <a:gd name="T4" fmla="*/ 2147483647 w 864"/>
              <a:gd name="T5" fmla="*/ 378179268 h 144"/>
              <a:gd name="T6" fmla="*/ 0 60000 65536"/>
              <a:gd name="T7" fmla="*/ 0 60000 65536"/>
              <a:gd name="T8" fmla="*/ 0 60000 65536"/>
              <a:gd name="T9" fmla="*/ 0 w 864"/>
              <a:gd name="T10" fmla="*/ 0 h 144"/>
              <a:gd name="T11" fmla="*/ 864 w 864"/>
              <a:gd name="T12" fmla="*/ 144 h 1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64" h="144">
                <a:moveTo>
                  <a:pt x="0" y="144"/>
                </a:moveTo>
                <a:lnTo>
                  <a:pt x="432" y="0"/>
                </a:lnTo>
                <a:lnTo>
                  <a:pt x="864" y="144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66" name="Freeform 15"/>
          <p:cNvSpPr>
            <a:spLocks/>
          </p:cNvSpPr>
          <p:nvPr/>
        </p:nvSpPr>
        <p:spPr bwMode="auto">
          <a:xfrm rot="10800000">
            <a:off x="6159262" y="4789988"/>
            <a:ext cx="2259610" cy="789324"/>
          </a:xfrm>
          <a:custGeom>
            <a:avLst/>
            <a:gdLst>
              <a:gd name="T0" fmla="*/ 0 w 624"/>
              <a:gd name="T1" fmla="*/ 576427306 h 225"/>
              <a:gd name="T2" fmla="*/ 872265411 w 624"/>
              <a:gd name="T3" fmla="*/ 2656625 h 225"/>
              <a:gd name="T4" fmla="*/ 1659431389 w 624"/>
              <a:gd name="T5" fmla="*/ 597678668 h 225"/>
              <a:gd name="T6" fmla="*/ 0 60000 65536"/>
              <a:gd name="T7" fmla="*/ 0 60000 65536"/>
              <a:gd name="T8" fmla="*/ 0 60000 65536"/>
              <a:gd name="T9" fmla="*/ 0 w 624"/>
              <a:gd name="T10" fmla="*/ 0 h 225"/>
              <a:gd name="T11" fmla="*/ 624 w 624"/>
              <a:gd name="T12" fmla="*/ 225 h 2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24" h="225">
                <a:moveTo>
                  <a:pt x="0" y="217"/>
                </a:moveTo>
                <a:cubicBezTo>
                  <a:pt x="156" y="201"/>
                  <a:pt x="224" y="0"/>
                  <a:pt x="328" y="1"/>
                </a:cubicBezTo>
                <a:cubicBezTo>
                  <a:pt x="432" y="2"/>
                  <a:pt x="452" y="189"/>
                  <a:pt x="624" y="225"/>
                </a:cubicBezTo>
              </a:path>
            </a:pathLst>
          </a:custGeom>
          <a:noFill/>
          <a:ln w="6350">
            <a:solidFill>
              <a:schemeClr val="tx1"/>
            </a:solidFill>
            <a:round/>
            <a:headEnd/>
            <a:tailEnd/>
          </a:ln>
        </p:spPr>
        <p:txBody>
          <a:bodyPr rot="10800000"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grpSp>
        <p:nvGrpSpPr>
          <p:cNvPr id="3" name="Grouper 77"/>
          <p:cNvGrpSpPr/>
          <p:nvPr/>
        </p:nvGrpSpPr>
        <p:grpSpPr>
          <a:xfrm>
            <a:off x="2667000" y="3124200"/>
            <a:ext cx="3126187" cy="787136"/>
            <a:chOff x="2874907" y="3099064"/>
            <a:chExt cx="3126187" cy="787136"/>
          </a:xfrm>
        </p:grpSpPr>
        <p:sp>
          <p:nvSpPr>
            <p:cNvPr id="55" name="Freeform 12"/>
            <p:cNvSpPr>
              <a:spLocks/>
            </p:cNvSpPr>
            <p:nvPr/>
          </p:nvSpPr>
          <p:spPr bwMode="auto">
            <a:xfrm>
              <a:off x="2874907" y="3299988"/>
              <a:ext cx="3126187" cy="502136"/>
            </a:xfrm>
            <a:custGeom>
              <a:avLst/>
              <a:gdLst>
                <a:gd name="T0" fmla="*/ 0 w 864"/>
                <a:gd name="T1" fmla="*/ 378179268 h 144"/>
                <a:gd name="T2" fmla="*/ 1150031385 w 864"/>
                <a:gd name="T3" fmla="*/ 0 h 144"/>
                <a:gd name="T4" fmla="*/ 2147483647 w 864"/>
                <a:gd name="T5" fmla="*/ 378179268 h 144"/>
                <a:gd name="T6" fmla="*/ 0 60000 65536"/>
                <a:gd name="T7" fmla="*/ 0 60000 65536"/>
                <a:gd name="T8" fmla="*/ 0 60000 65536"/>
                <a:gd name="T9" fmla="*/ 0 w 864"/>
                <a:gd name="T10" fmla="*/ 0 h 144"/>
                <a:gd name="T11" fmla="*/ 864 w 864"/>
                <a:gd name="T12" fmla="*/ 144 h 1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4" h="144">
                  <a:moveTo>
                    <a:pt x="0" y="144"/>
                  </a:moveTo>
                  <a:lnTo>
                    <a:pt x="432" y="0"/>
                  </a:lnTo>
                  <a:lnTo>
                    <a:pt x="864" y="144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2" name="Freeform 6"/>
            <p:cNvSpPr>
              <a:spLocks/>
            </p:cNvSpPr>
            <p:nvPr/>
          </p:nvSpPr>
          <p:spPr bwMode="auto">
            <a:xfrm>
              <a:off x="4308710" y="3099064"/>
              <a:ext cx="796690" cy="787136"/>
            </a:xfrm>
            <a:custGeom>
              <a:avLst/>
              <a:gdLst>
                <a:gd name="T0" fmla="*/ 256 w 171"/>
                <a:gd name="T1" fmla="*/ 0 h 174"/>
                <a:gd name="T2" fmla="*/ 0 w 171"/>
                <a:gd name="T3" fmla="*/ 239 h 174"/>
                <a:gd name="T4" fmla="*/ 94 w 171"/>
                <a:gd name="T5" fmla="*/ 275 h 174"/>
                <a:gd name="T6" fmla="*/ 259 w 171"/>
                <a:gd name="T7" fmla="*/ 156 h 174"/>
                <a:gd name="T8" fmla="*/ 370 w 171"/>
                <a:gd name="T9" fmla="*/ 60 h 1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1"/>
                <a:gd name="T16" fmla="*/ 0 h 174"/>
                <a:gd name="T17" fmla="*/ 411 w 171"/>
                <a:gd name="T18" fmla="*/ 321 h 1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1" h="174">
                  <a:moveTo>
                    <a:pt x="70" y="0"/>
                  </a:moveTo>
                  <a:cubicBezTo>
                    <a:pt x="59" y="25"/>
                    <a:pt x="0" y="124"/>
                    <a:pt x="2" y="149"/>
                  </a:cubicBezTo>
                  <a:cubicBezTo>
                    <a:pt x="4" y="174"/>
                    <a:pt x="53" y="171"/>
                    <a:pt x="82" y="148"/>
                  </a:cubicBezTo>
                  <a:cubicBezTo>
                    <a:pt x="110" y="126"/>
                    <a:pt x="156" y="35"/>
                    <a:pt x="171" y="13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3" name="Freeform 7"/>
            <p:cNvSpPr>
              <a:spLocks/>
            </p:cNvSpPr>
            <p:nvPr/>
          </p:nvSpPr>
          <p:spPr bwMode="auto">
            <a:xfrm rot="20330777">
              <a:off x="4406550" y="3361442"/>
              <a:ext cx="312151" cy="438807"/>
            </a:xfrm>
            <a:custGeom>
              <a:avLst/>
              <a:gdLst>
                <a:gd name="T0" fmla="*/ 48 w 92"/>
                <a:gd name="T1" fmla="*/ 0 h 136"/>
                <a:gd name="T2" fmla="*/ 0 w 92"/>
                <a:gd name="T3" fmla="*/ 122 h 136"/>
                <a:gd name="T4" fmla="*/ 0 60000 65536"/>
                <a:gd name="T5" fmla="*/ 0 60000 65536"/>
                <a:gd name="T6" fmla="*/ 0 w 92"/>
                <a:gd name="T7" fmla="*/ 0 h 136"/>
                <a:gd name="T8" fmla="*/ 92 w 92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2" h="136">
                  <a:moveTo>
                    <a:pt x="52" y="0"/>
                  </a:moveTo>
                  <a:cubicBezTo>
                    <a:pt x="92" y="32"/>
                    <a:pt x="92" y="64"/>
                    <a:pt x="0" y="136"/>
                  </a:cubicBez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76" name="Freeform 6"/>
          <p:cNvSpPr>
            <a:spLocks/>
          </p:cNvSpPr>
          <p:nvPr/>
        </p:nvSpPr>
        <p:spPr bwMode="auto">
          <a:xfrm>
            <a:off x="7088586" y="4810780"/>
            <a:ext cx="796690" cy="787136"/>
          </a:xfrm>
          <a:custGeom>
            <a:avLst/>
            <a:gdLst>
              <a:gd name="T0" fmla="*/ 256 w 171"/>
              <a:gd name="T1" fmla="*/ 0 h 174"/>
              <a:gd name="T2" fmla="*/ 0 w 171"/>
              <a:gd name="T3" fmla="*/ 239 h 174"/>
              <a:gd name="T4" fmla="*/ 94 w 171"/>
              <a:gd name="T5" fmla="*/ 275 h 174"/>
              <a:gd name="T6" fmla="*/ 259 w 171"/>
              <a:gd name="T7" fmla="*/ 156 h 174"/>
              <a:gd name="T8" fmla="*/ 370 w 171"/>
              <a:gd name="T9" fmla="*/ 60 h 1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1"/>
              <a:gd name="T16" fmla="*/ 0 h 174"/>
              <a:gd name="T17" fmla="*/ 411 w 171"/>
              <a:gd name="T18" fmla="*/ 321 h 17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1" h="174">
                <a:moveTo>
                  <a:pt x="70" y="0"/>
                </a:moveTo>
                <a:cubicBezTo>
                  <a:pt x="59" y="25"/>
                  <a:pt x="0" y="124"/>
                  <a:pt x="2" y="149"/>
                </a:cubicBezTo>
                <a:cubicBezTo>
                  <a:pt x="4" y="174"/>
                  <a:pt x="53" y="171"/>
                  <a:pt x="82" y="148"/>
                </a:cubicBezTo>
                <a:cubicBezTo>
                  <a:pt x="110" y="126"/>
                  <a:pt x="156" y="35"/>
                  <a:pt x="171" y="13"/>
                </a:cubicBezTo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77" name="Freeform 7"/>
          <p:cNvSpPr>
            <a:spLocks/>
          </p:cNvSpPr>
          <p:nvPr/>
        </p:nvSpPr>
        <p:spPr bwMode="auto">
          <a:xfrm rot="20330777">
            <a:off x="7186426" y="5073158"/>
            <a:ext cx="312151" cy="438807"/>
          </a:xfrm>
          <a:custGeom>
            <a:avLst/>
            <a:gdLst>
              <a:gd name="T0" fmla="*/ 48 w 92"/>
              <a:gd name="T1" fmla="*/ 0 h 136"/>
              <a:gd name="T2" fmla="*/ 0 w 92"/>
              <a:gd name="T3" fmla="*/ 122 h 136"/>
              <a:gd name="T4" fmla="*/ 0 60000 65536"/>
              <a:gd name="T5" fmla="*/ 0 60000 65536"/>
              <a:gd name="T6" fmla="*/ 0 w 92"/>
              <a:gd name="T7" fmla="*/ 0 h 136"/>
              <a:gd name="T8" fmla="*/ 92 w 92"/>
              <a:gd name="T9" fmla="*/ 136 h 1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2" h="136">
                <a:moveTo>
                  <a:pt x="52" y="0"/>
                </a:moveTo>
                <a:cubicBezTo>
                  <a:pt x="92" y="32"/>
                  <a:pt x="92" y="64"/>
                  <a:pt x="0" y="136"/>
                </a:cubicBezTo>
              </a:path>
            </a:pathLst>
          </a:custGeom>
          <a:noFill/>
          <a:ln w="635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4" name="Rectangle 23"/>
          <p:cNvSpPr/>
          <p:nvPr/>
        </p:nvSpPr>
        <p:spPr>
          <a:xfrm>
            <a:off x="1905000" y="5181600"/>
            <a:ext cx="356251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b="1" dirty="0" smtClean="0">
                <a:solidFill>
                  <a:schemeClr val="accent4"/>
                </a:solidFill>
                <a:latin typeface="Helvetica Neue Light"/>
                <a:cs typeface="Helvetica Neue Light"/>
              </a:rPr>
              <a:t>accurate if we know </a:t>
            </a:r>
          </a:p>
          <a:p>
            <a:r>
              <a:rPr lang="en-US" sz="3000" b="1" dirty="0" smtClean="0">
                <a:solidFill>
                  <a:schemeClr val="accent4"/>
                </a:solidFill>
                <a:latin typeface="Helvetica Neue Light"/>
                <a:cs typeface="Helvetica Neue Light"/>
              </a:rPr>
              <a:t>the finger orientation</a:t>
            </a:r>
            <a:endParaRPr lang="fr-FR" sz="3000" b="1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0" y="228600"/>
            <a:ext cx="899160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9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where on the curvatures …</a:t>
            </a:r>
            <a:endParaRPr lang="en-US" sz="2900" dirty="0">
              <a:solidFill>
                <a:srgbClr val="000000"/>
              </a:solidFill>
              <a:latin typeface="Helvetica Neue Light"/>
              <a:cs typeface="Helvetica Neue Light"/>
            </a:endParaRPr>
          </a:p>
        </p:txBody>
      </p:sp>
      <p:grpSp>
        <p:nvGrpSpPr>
          <p:cNvPr id="4" name="Grouper 57"/>
          <p:cNvGrpSpPr/>
          <p:nvPr/>
        </p:nvGrpSpPr>
        <p:grpSpPr>
          <a:xfrm>
            <a:off x="276757" y="2191707"/>
            <a:ext cx="4755917" cy="2304093"/>
            <a:chOff x="838200" y="1473525"/>
            <a:chExt cx="5257800" cy="2547239"/>
          </a:xfrm>
        </p:grpSpPr>
        <p:sp>
          <p:nvSpPr>
            <p:cNvPr id="7" name="Freeform 8"/>
            <p:cNvSpPr>
              <a:spLocks/>
            </p:cNvSpPr>
            <p:nvPr/>
          </p:nvSpPr>
          <p:spPr bwMode="auto">
            <a:xfrm rot="19952270">
              <a:off x="3854880" y="2355517"/>
              <a:ext cx="378691" cy="568038"/>
            </a:xfrm>
            <a:custGeom>
              <a:avLst/>
              <a:gdLst>
                <a:gd name="T0" fmla="*/ 2147483647 w 92"/>
                <a:gd name="T1" fmla="*/ 0 h 136"/>
                <a:gd name="T2" fmla="*/ 0 w 92"/>
                <a:gd name="T3" fmla="*/ 2147483647 h 136"/>
                <a:gd name="T4" fmla="*/ 0 60000 65536"/>
                <a:gd name="T5" fmla="*/ 0 60000 65536"/>
                <a:gd name="T6" fmla="*/ 0 w 92"/>
                <a:gd name="T7" fmla="*/ 0 h 136"/>
                <a:gd name="T8" fmla="*/ 92 w 92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2" h="136">
                  <a:moveTo>
                    <a:pt x="52" y="0"/>
                  </a:moveTo>
                  <a:cubicBezTo>
                    <a:pt x="92" y="32"/>
                    <a:pt x="92" y="64"/>
                    <a:pt x="0" y="136"/>
                  </a:cubicBezTo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838200" y="2819400"/>
              <a:ext cx="5257800" cy="1201364"/>
            </a:xfrm>
            <a:custGeom>
              <a:avLst/>
              <a:gdLst>
                <a:gd name="T0" fmla="*/ 0 w 1440"/>
                <a:gd name="T1" fmla="*/ 2147483647 h 276"/>
                <a:gd name="T2" fmla="*/ 2147483647 w 1440"/>
                <a:gd name="T3" fmla="*/ 0 h 276"/>
                <a:gd name="T4" fmla="*/ 2147483647 w 1440"/>
                <a:gd name="T5" fmla="*/ 2147483647 h 276"/>
                <a:gd name="T6" fmla="*/ 0 60000 65536"/>
                <a:gd name="T7" fmla="*/ 0 60000 65536"/>
                <a:gd name="T8" fmla="*/ 0 60000 65536"/>
                <a:gd name="T9" fmla="*/ 0 w 1440"/>
                <a:gd name="T10" fmla="*/ 0 h 276"/>
                <a:gd name="T11" fmla="*/ 1440 w 1440"/>
                <a:gd name="T12" fmla="*/ 276 h 27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40" h="276">
                  <a:moveTo>
                    <a:pt x="0" y="180"/>
                  </a:moveTo>
                  <a:lnTo>
                    <a:pt x="744" y="0"/>
                  </a:lnTo>
                  <a:lnTo>
                    <a:pt x="1440" y="276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 rot="19952270">
              <a:off x="3476189" y="1473525"/>
              <a:ext cx="1691048" cy="1325416"/>
            </a:xfrm>
            <a:custGeom>
              <a:avLst/>
              <a:gdLst>
                <a:gd name="T0" fmla="*/ 2147483647 w 411"/>
                <a:gd name="T1" fmla="*/ 0 h 321"/>
                <a:gd name="T2" fmla="*/ 0 w 411"/>
                <a:gd name="T3" fmla="*/ 2147483647 h 321"/>
                <a:gd name="T4" fmla="*/ 2147483647 w 411"/>
                <a:gd name="T5" fmla="*/ 2147483647 h 321"/>
                <a:gd name="T6" fmla="*/ 2147483647 w 411"/>
                <a:gd name="T7" fmla="*/ 2147483647 h 321"/>
                <a:gd name="T8" fmla="*/ 2147483647 w 411"/>
                <a:gd name="T9" fmla="*/ 2147483647 h 3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1"/>
                <a:gd name="T16" fmla="*/ 0 h 321"/>
                <a:gd name="T17" fmla="*/ 411 w 411"/>
                <a:gd name="T18" fmla="*/ 321 h 3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1" h="321">
                  <a:moveTo>
                    <a:pt x="285" y="0"/>
                  </a:moveTo>
                  <a:cubicBezTo>
                    <a:pt x="238" y="44"/>
                    <a:pt x="30" y="215"/>
                    <a:pt x="0" y="266"/>
                  </a:cubicBezTo>
                  <a:cubicBezTo>
                    <a:pt x="0" y="298"/>
                    <a:pt x="56" y="321"/>
                    <a:pt x="104" y="306"/>
                  </a:cubicBezTo>
                  <a:cubicBezTo>
                    <a:pt x="152" y="291"/>
                    <a:pt x="256" y="206"/>
                    <a:pt x="288" y="174"/>
                  </a:cubicBezTo>
                  <a:cubicBezTo>
                    <a:pt x="320" y="142"/>
                    <a:pt x="386" y="88"/>
                    <a:pt x="411" y="66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 rot="19952270">
              <a:off x="3854880" y="2355518"/>
              <a:ext cx="378691" cy="568038"/>
            </a:xfrm>
            <a:custGeom>
              <a:avLst/>
              <a:gdLst>
                <a:gd name="T0" fmla="*/ 2147483647 w 92"/>
                <a:gd name="T1" fmla="*/ 0 h 136"/>
                <a:gd name="T2" fmla="*/ 0 w 92"/>
                <a:gd name="T3" fmla="*/ 2147483647 h 136"/>
                <a:gd name="T4" fmla="*/ 0 60000 65536"/>
                <a:gd name="T5" fmla="*/ 0 60000 65536"/>
                <a:gd name="T6" fmla="*/ 0 w 92"/>
                <a:gd name="T7" fmla="*/ 0 h 136"/>
                <a:gd name="T8" fmla="*/ 92 w 92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2" h="136">
                  <a:moveTo>
                    <a:pt x="52" y="0"/>
                  </a:moveTo>
                  <a:cubicBezTo>
                    <a:pt x="92" y="32"/>
                    <a:pt x="92" y="64"/>
                    <a:pt x="0" y="136"/>
                  </a:cubicBezTo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 rot="19952270">
              <a:off x="3854880" y="2355517"/>
              <a:ext cx="378691" cy="568038"/>
            </a:xfrm>
            <a:custGeom>
              <a:avLst/>
              <a:gdLst>
                <a:gd name="T0" fmla="*/ 2147483647 w 92"/>
                <a:gd name="T1" fmla="*/ 0 h 136"/>
                <a:gd name="T2" fmla="*/ 0 w 92"/>
                <a:gd name="T3" fmla="*/ 2147483647 h 136"/>
                <a:gd name="T4" fmla="*/ 0 60000 65536"/>
                <a:gd name="T5" fmla="*/ 0 60000 65536"/>
                <a:gd name="T6" fmla="*/ 0 w 92"/>
                <a:gd name="T7" fmla="*/ 0 h 136"/>
                <a:gd name="T8" fmla="*/ 92 w 92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2" h="136">
                  <a:moveTo>
                    <a:pt x="52" y="0"/>
                  </a:moveTo>
                  <a:cubicBezTo>
                    <a:pt x="92" y="32"/>
                    <a:pt x="92" y="64"/>
                    <a:pt x="0" y="136"/>
                  </a:cubicBezTo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12" name="Grouper 132"/>
          <p:cNvGrpSpPr/>
          <p:nvPr/>
        </p:nvGrpSpPr>
        <p:grpSpPr>
          <a:xfrm>
            <a:off x="4343400" y="2595127"/>
            <a:ext cx="4589304" cy="1804137"/>
            <a:chOff x="4478496" y="2158263"/>
            <a:chExt cx="4589304" cy="1804137"/>
          </a:xfrm>
        </p:grpSpPr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4478496" y="2305974"/>
              <a:ext cx="4589304" cy="1123026"/>
            </a:xfrm>
            <a:custGeom>
              <a:avLst/>
              <a:gdLst>
                <a:gd name="T0" fmla="*/ 0 w 1440"/>
                <a:gd name="T1" fmla="*/ 2147483647 h 276"/>
                <a:gd name="T2" fmla="*/ 2147483647 w 1440"/>
                <a:gd name="T3" fmla="*/ 0 h 276"/>
                <a:gd name="T4" fmla="*/ 2147483647 w 1440"/>
                <a:gd name="T5" fmla="*/ 2147483647 h 276"/>
                <a:gd name="T6" fmla="*/ 0 60000 65536"/>
                <a:gd name="T7" fmla="*/ 0 60000 65536"/>
                <a:gd name="T8" fmla="*/ 0 60000 65536"/>
                <a:gd name="T9" fmla="*/ 0 w 1440"/>
                <a:gd name="T10" fmla="*/ 0 h 276"/>
                <a:gd name="T11" fmla="*/ 1440 w 1440"/>
                <a:gd name="T12" fmla="*/ 276 h 27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40" h="276">
                  <a:moveTo>
                    <a:pt x="0" y="180"/>
                  </a:moveTo>
                  <a:lnTo>
                    <a:pt x="744" y="0"/>
                  </a:lnTo>
                  <a:lnTo>
                    <a:pt x="1440" y="276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" name="Freeform 52"/>
            <p:cNvSpPr>
              <a:spLocks/>
            </p:cNvSpPr>
            <p:nvPr/>
          </p:nvSpPr>
          <p:spPr bwMode="auto">
            <a:xfrm rot="20081161">
              <a:off x="6533355" y="3193372"/>
              <a:ext cx="330543" cy="518791"/>
            </a:xfrm>
            <a:custGeom>
              <a:avLst/>
              <a:gdLst>
                <a:gd name="T0" fmla="*/ 2147483647 w 92"/>
                <a:gd name="T1" fmla="*/ 0 h 136"/>
                <a:gd name="T2" fmla="*/ 0 w 92"/>
                <a:gd name="T3" fmla="*/ 2147483647 h 136"/>
                <a:gd name="T4" fmla="*/ 0 60000 65536"/>
                <a:gd name="T5" fmla="*/ 0 60000 65536"/>
                <a:gd name="T6" fmla="*/ 0 w 92"/>
                <a:gd name="T7" fmla="*/ 0 h 136"/>
                <a:gd name="T8" fmla="*/ 92 w 92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2" h="136">
                  <a:moveTo>
                    <a:pt x="52" y="0"/>
                  </a:moveTo>
                  <a:cubicBezTo>
                    <a:pt x="92" y="32"/>
                    <a:pt x="92" y="64"/>
                    <a:pt x="0" y="136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" name="Freeform 53"/>
            <p:cNvSpPr>
              <a:spLocks/>
            </p:cNvSpPr>
            <p:nvPr/>
          </p:nvSpPr>
          <p:spPr bwMode="auto">
            <a:xfrm>
              <a:off x="5342260" y="2784446"/>
              <a:ext cx="2484769" cy="1177954"/>
            </a:xfrm>
            <a:custGeom>
              <a:avLst/>
              <a:gdLst>
                <a:gd name="T0" fmla="*/ 2147483647 w 655"/>
                <a:gd name="T1" fmla="*/ 2147483647 h 290"/>
                <a:gd name="T2" fmla="*/ 2147483647 w 655"/>
                <a:gd name="T3" fmla="*/ 2147483647 h 290"/>
                <a:gd name="T4" fmla="*/ 0 w 655"/>
                <a:gd name="T5" fmla="*/ 2147483647 h 290"/>
                <a:gd name="T6" fmla="*/ 2147483647 w 655"/>
                <a:gd name="T7" fmla="*/ 2147483647 h 290"/>
                <a:gd name="T8" fmla="*/ 2147483647 w 655"/>
                <a:gd name="T9" fmla="*/ 2147483647 h 290"/>
                <a:gd name="T10" fmla="*/ 2147483647 w 655"/>
                <a:gd name="T11" fmla="*/ 2147483647 h 2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5"/>
                <a:gd name="T19" fmla="*/ 0 h 290"/>
                <a:gd name="T20" fmla="*/ 655 w 655"/>
                <a:gd name="T21" fmla="*/ 290 h 2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5" h="290">
                  <a:moveTo>
                    <a:pt x="641" y="46"/>
                  </a:moveTo>
                  <a:cubicBezTo>
                    <a:pt x="481" y="63"/>
                    <a:pt x="411" y="269"/>
                    <a:pt x="304" y="268"/>
                  </a:cubicBezTo>
                  <a:cubicBezTo>
                    <a:pt x="197" y="267"/>
                    <a:pt x="162" y="47"/>
                    <a:pt x="0" y="38"/>
                  </a:cubicBezTo>
                  <a:cubicBezTo>
                    <a:pt x="2" y="0"/>
                    <a:pt x="16" y="222"/>
                    <a:pt x="111" y="256"/>
                  </a:cubicBezTo>
                  <a:cubicBezTo>
                    <a:pt x="206" y="290"/>
                    <a:pt x="479" y="276"/>
                    <a:pt x="567" y="241"/>
                  </a:cubicBezTo>
                  <a:cubicBezTo>
                    <a:pt x="655" y="206"/>
                    <a:pt x="626" y="87"/>
                    <a:pt x="641" y="46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noFill/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" name="Freeform 49"/>
            <p:cNvSpPr>
              <a:spLocks/>
            </p:cNvSpPr>
            <p:nvPr/>
          </p:nvSpPr>
          <p:spPr bwMode="auto">
            <a:xfrm rot="19958384">
              <a:off x="6174316" y="3120131"/>
              <a:ext cx="330543" cy="524892"/>
            </a:xfrm>
            <a:custGeom>
              <a:avLst/>
              <a:gdLst>
                <a:gd name="T0" fmla="*/ 2147483647 w 92"/>
                <a:gd name="T1" fmla="*/ 0 h 136"/>
                <a:gd name="T2" fmla="*/ 0 w 92"/>
                <a:gd name="T3" fmla="*/ 2147483647 h 136"/>
                <a:gd name="T4" fmla="*/ 0 60000 65536"/>
                <a:gd name="T5" fmla="*/ 0 60000 65536"/>
                <a:gd name="T6" fmla="*/ 0 w 92"/>
                <a:gd name="T7" fmla="*/ 0 h 136"/>
                <a:gd name="T8" fmla="*/ 92 w 92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2" h="136">
                  <a:moveTo>
                    <a:pt x="52" y="0"/>
                  </a:moveTo>
                  <a:cubicBezTo>
                    <a:pt x="92" y="32"/>
                    <a:pt x="92" y="64"/>
                    <a:pt x="0" y="136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grpSp>
          <p:nvGrpSpPr>
            <p:cNvPr id="17" name="Grouper 123"/>
            <p:cNvGrpSpPr/>
            <p:nvPr/>
          </p:nvGrpSpPr>
          <p:grpSpPr>
            <a:xfrm>
              <a:off x="5665037" y="2158263"/>
              <a:ext cx="1529629" cy="1313505"/>
              <a:chOff x="5700882" y="2186615"/>
              <a:chExt cx="1529629" cy="1313505"/>
            </a:xfrm>
          </p:grpSpPr>
          <p:sp>
            <p:nvSpPr>
              <p:cNvPr id="19" name="Freeform 45"/>
              <p:cNvSpPr>
                <a:spLocks/>
              </p:cNvSpPr>
              <p:nvPr/>
            </p:nvSpPr>
            <p:spPr bwMode="auto">
              <a:xfrm rot="19755192">
                <a:off x="5700882" y="2186615"/>
                <a:ext cx="1529629" cy="1187090"/>
              </a:xfrm>
              <a:custGeom>
                <a:avLst/>
                <a:gdLst>
                  <a:gd name="T0" fmla="*/ 2147483647 w 411"/>
                  <a:gd name="T1" fmla="*/ 0 h 321"/>
                  <a:gd name="T2" fmla="*/ 0 w 411"/>
                  <a:gd name="T3" fmla="*/ 2147483647 h 321"/>
                  <a:gd name="T4" fmla="*/ 2147483647 w 411"/>
                  <a:gd name="T5" fmla="*/ 2147483647 h 321"/>
                  <a:gd name="T6" fmla="*/ 2147483647 w 411"/>
                  <a:gd name="T7" fmla="*/ 2147483647 h 321"/>
                  <a:gd name="T8" fmla="*/ 2147483647 w 411"/>
                  <a:gd name="T9" fmla="*/ 2147483647 h 3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1"/>
                  <a:gd name="T16" fmla="*/ 0 h 321"/>
                  <a:gd name="T17" fmla="*/ 411 w 411"/>
                  <a:gd name="T18" fmla="*/ 321 h 3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1" h="321">
                    <a:moveTo>
                      <a:pt x="285" y="0"/>
                    </a:moveTo>
                    <a:cubicBezTo>
                      <a:pt x="238" y="44"/>
                      <a:pt x="30" y="215"/>
                      <a:pt x="0" y="266"/>
                    </a:cubicBezTo>
                    <a:cubicBezTo>
                      <a:pt x="0" y="298"/>
                      <a:pt x="56" y="321"/>
                      <a:pt x="104" y="306"/>
                    </a:cubicBezTo>
                    <a:cubicBezTo>
                      <a:pt x="152" y="291"/>
                      <a:pt x="256" y="206"/>
                      <a:pt x="288" y="174"/>
                    </a:cubicBezTo>
                    <a:cubicBezTo>
                      <a:pt x="320" y="142"/>
                      <a:pt x="386" y="88"/>
                      <a:pt x="411" y="66"/>
                    </a:cubicBezTo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20" name="Freeform 46"/>
              <p:cNvSpPr>
                <a:spLocks/>
              </p:cNvSpPr>
              <p:nvPr/>
            </p:nvSpPr>
            <p:spPr bwMode="auto">
              <a:xfrm rot="19755192">
                <a:off x="6066389" y="2998119"/>
                <a:ext cx="342543" cy="502001"/>
              </a:xfrm>
              <a:custGeom>
                <a:avLst/>
                <a:gdLst>
                  <a:gd name="T0" fmla="*/ 2147483647 w 92"/>
                  <a:gd name="T1" fmla="*/ 0 h 136"/>
                  <a:gd name="T2" fmla="*/ 0 w 92"/>
                  <a:gd name="T3" fmla="*/ 2147483647 h 136"/>
                  <a:gd name="T4" fmla="*/ 0 60000 65536"/>
                  <a:gd name="T5" fmla="*/ 0 60000 65536"/>
                  <a:gd name="T6" fmla="*/ 0 w 92"/>
                  <a:gd name="T7" fmla="*/ 0 h 136"/>
                  <a:gd name="T8" fmla="*/ 92 w 92"/>
                  <a:gd name="T9" fmla="*/ 136 h 1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92" h="136">
                    <a:moveTo>
                      <a:pt x="52" y="0"/>
                    </a:moveTo>
                    <a:cubicBezTo>
                      <a:pt x="92" y="32"/>
                      <a:pt x="92" y="64"/>
                      <a:pt x="0" y="136"/>
                    </a:cubicBezTo>
                  </a:path>
                </a:pathLst>
              </a:cu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</p:grpSp>
        <p:sp>
          <p:nvSpPr>
            <p:cNvPr id="18" name="Freeform 15"/>
            <p:cNvSpPr>
              <a:spLocks/>
            </p:cNvSpPr>
            <p:nvPr/>
          </p:nvSpPr>
          <p:spPr bwMode="auto">
            <a:xfrm rot="10800000">
              <a:off x="5316696" y="2971801"/>
              <a:ext cx="2433480" cy="939923"/>
            </a:xfrm>
            <a:custGeom>
              <a:avLst/>
              <a:gdLst>
                <a:gd name="T0" fmla="*/ 0 w 624"/>
                <a:gd name="T1" fmla="*/ 2147483647 h 225"/>
                <a:gd name="T2" fmla="*/ 2147483647 w 624"/>
                <a:gd name="T3" fmla="*/ 1924383333 h 225"/>
                <a:gd name="T4" fmla="*/ 2147483647 w 624"/>
                <a:gd name="T5" fmla="*/ 2147483647 h 225"/>
                <a:gd name="T6" fmla="*/ 0 60000 65536"/>
                <a:gd name="T7" fmla="*/ 0 60000 65536"/>
                <a:gd name="T8" fmla="*/ 0 60000 65536"/>
                <a:gd name="T9" fmla="*/ 0 w 624"/>
                <a:gd name="T10" fmla="*/ 0 h 225"/>
                <a:gd name="T11" fmla="*/ 624 w 624"/>
                <a:gd name="T12" fmla="*/ 225 h 2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225">
                  <a:moveTo>
                    <a:pt x="0" y="217"/>
                  </a:moveTo>
                  <a:cubicBezTo>
                    <a:pt x="156" y="201"/>
                    <a:pt x="224" y="0"/>
                    <a:pt x="328" y="1"/>
                  </a:cubicBezTo>
                  <a:cubicBezTo>
                    <a:pt x="432" y="2"/>
                    <a:pt x="452" y="189"/>
                    <a:pt x="624" y="225"/>
                  </a:cubicBez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rot="10800000"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21" name="Freeform 11"/>
          <p:cNvSpPr>
            <a:spLocks/>
          </p:cNvSpPr>
          <p:nvPr/>
        </p:nvSpPr>
        <p:spPr bwMode="auto">
          <a:xfrm>
            <a:off x="1404976" y="3278151"/>
            <a:ext cx="2510014" cy="909510"/>
          </a:xfrm>
          <a:custGeom>
            <a:avLst/>
            <a:gdLst>
              <a:gd name="T0" fmla="*/ 0 w 624"/>
              <a:gd name="T1" fmla="*/ 2147483647 h 225"/>
              <a:gd name="T2" fmla="*/ 2147483647 w 624"/>
              <a:gd name="T3" fmla="*/ 1924383333 h 225"/>
              <a:gd name="T4" fmla="*/ 2147483647 w 624"/>
              <a:gd name="T5" fmla="*/ 2147483647 h 225"/>
              <a:gd name="T6" fmla="*/ 0 60000 65536"/>
              <a:gd name="T7" fmla="*/ 0 60000 65536"/>
              <a:gd name="T8" fmla="*/ 0 60000 65536"/>
              <a:gd name="T9" fmla="*/ 0 w 624"/>
              <a:gd name="T10" fmla="*/ 0 h 225"/>
              <a:gd name="T11" fmla="*/ 624 w 624"/>
              <a:gd name="T12" fmla="*/ 225 h 2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24" h="225">
                <a:moveTo>
                  <a:pt x="0" y="217"/>
                </a:moveTo>
                <a:cubicBezTo>
                  <a:pt x="156" y="201"/>
                  <a:pt x="224" y="0"/>
                  <a:pt x="328" y="1"/>
                </a:cubicBezTo>
                <a:cubicBezTo>
                  <a:pt x="432" y="2"/>
                  <a:pt x="452" y="189"/>
                  <a:pt x="624" y="225"/>
                </a:cubicBezTo>
              </a:path>
            </a:pathLst>
          </a:custGeom>
          <a:solidFill>
            <a:schemeClr val="bg1"/>
          </a:solidFill>
          <a:ln w="635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2" name="Freeform 45"/>
          <p:cNvSpPr>
            <a:spLocks/>
          </p:cNvSpPr>
          <p:nvPr/>
        </p:nvSpPr>
        <p:spPr bwMode="auto">
          <a:xfrm rot="19958384">
            <a:off x="1753427" y="2280800"/>
            <a:ext cx="1529629" cy="1187090"/>
          </a:xfrm>
          <a:custGeom>
            <a:avLst/>
            <a:gdLst>
              <a:gd name="T0" fmla="*/ 2147483647 w 411"/>
              <a:gd name="T1" fmla="*/ 0 h 321"/>
              <a:gd name="T2" fmla="*/ 0 w 411"/>
              <a:gd name="T3" fmla="*/ 2147483647 h 321"/>
              <a:gd name="T4" fmla="*/ 2147483647 w 411"/>
              <a:gd name="T5" fmla="*/ 2147483647 h 321"/>
              <a:gd name="T6" fmla="*/ 2147483647 w 411"/>
              <a:gd name="T7" fmla="*/ 2147483647 h 321"/>
              <a:gd name="T8" fmla="*/ 2147483647 w 411"/>
              <a:gd name="T9" fmla="*/ 2147483647 h 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11"/>
              <a:gd name="T16" fmla="*/ 0 h 321"/>
              <a:gd name="T17" fmla="*/ 411 w 411"/>
              <a:gd name="T18" fmla="*/ 321 h 32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11" h="321">
                <a:moveTo>
                  <a:pt x="285" y="0"/>
                </a:moveTo>
                <a:cubicBezTo>
                  <a:pt x="238" y="44"/>
                  <a:pt x="30" y="215"/>
                  <a:pt x="0" y="266"/>
                </a:cubicBezTo>
                <a:cubicBezTo>
                  <a:pt x="0" y="298"/>
                  <a:pt x="56" y="321"/>
                  <a:pt x="104" y="306"/>
                </a:cubicBezTo>
                <a:cubicBezTo>
                  <a:pt x="152" y="291"/>
                  <a:pt x="256" y="206"/>
                  <a:pt x="288" y="174"/>
                </a:cubicBezTo>
                <a:cubicBezTo>
                  <a:pt x="320" y="142"/>
                  <a:pt x="386" y="88"/>
                  <a:pt x="411" y="66"/>
                </a:cubicBezTo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3" name="Freeform 46"/>
          <p:cNvSpPr>
            <a:spLocks/>
          </p:cNvSpPr>
          <p:nvPr/>
        </p:nvSpPr>
        <p:spPr bwMode="auto">
          <a:xfrm rot="19958384">
            <a:off x="2095970" y="3078100"/>
            <a:ext cx="342543" cy="502001"/>
          </a:xfrm>
          <a:custGeom>
            <a:avLst/>
            <a:gdLst>
              <a:gd name="T0" fmla="*/ 2147483647 w 92"/>
              <a:gd name="T1" fmla="*/ 0 h 136"/>
              <a:gd name="T2" fmla="*/ 0 w 92"/>
              <a:gd name="T3" fmla="*/ 2147483647 h 136"/>
              <a:gd name="T4" fmla="*/ 0 60000 65536"/>
              <a:gd name="T5" fmla="*/ 0 60000 65536"/>
              <a:gd name="T6" fmla="*/ 0 w 92"/>
              <a:gd name="T7" fmla="*/ 0 h 136"/>
              <a:gd name="T8" fmla="*/ 92 w 92"/>
              <a:gd name="T9" fmla="*/ 136 h 1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2" h="136">
                <a:moveTo>
                  <a:pt x="52" y="0"/>
                </a:moveTo>
                <a:cubicBezTo>
                  <a:pt x="92" y="32"/>
                  <a:pt x="92" y="64"/>
                  <a:pt x="0" y="136"/>
                </a:cubicBezTo>
              </a:path>
            </a:pathLst>
          </a:custGeom>
          <a:noFill/>
          <a:ln w="635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4" name="Freeform 7"/>
          <p:cNvSpPr>
            <a:spLocks/>
          </p:cNvSpPr>
          <p:nvPr/>
        </p:nvSpPr>
        <p:spPr bwMode="auto">
          <a:xfrm rot="19952270">
            <a:off x="6057662" y="2937096"/>
            <a:ext cx="1529629" cy="1198899"/>
          </a:xfrm>
          <a:custGeom>
            <a:avLst/>
            <a:gdLst>
              <a:gd name="T0" fmla="*/ 2147483647 w 411"/>
              <a:gd name="T1" fmla="*/ 0 h 321"/>
              <a:gd name="T2" fmla="*/ 0 w 411"/>
              <a:gd name="T3" fmla="*/ 2147483647 h 321"/>
              <a:gd name="T4" fmla="*/ 2147483647 w 411"/>
              <a:gd name="T5" fmla="*/ 2147483647 h 321"/>
              <a:gd name="T6" fmla="*/ 2147483647 w 411"/>
              <a:gd name="T7" fmla="*/ 2147483647 h 321"/>
              <a:gd name="T8" fmla="*/ 2147483647 w 411"/>
              <a:gd name="T9" fmla="*/ 2147483647 h 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11"/>
              <a:gd name="T16" fmla="*/ 0 h 321"/>
              <a:gd name="T17" fmla="*/ 411 w 411"/>
              <a:gd name="T18" fmla="*/ 321 h 32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11" h="321">
                <a:moveTo>
                  <a:pt x="285" y="0"/>
                </a:moveTo>
                <a:cubicBezTo>
                  <a:pt x="238" y="44"/>
                  <a:pt x="30" y="215"/>
                  <a:pt x="0" y="266"/>
                </a:cubicBezTo>
                <a:cubicBezTo>
                  <a:pt x="0" y="298"/>
                  <a:pt x="56" y="321"/>
                  <a:pt x="104" y="306"/>
                </a:cubicBezTo>
                <a:cubicBezTo>
                  <a:pt x="152" y="291"/>
                  <a:pt x="256" y="206"/>
                  <a:pt x="288" y="174"/>
                </a:cubicBezTo>
                <a:cubicBezTo>
                  <a:pt x="320" y="142"/>
                  <a:pt x="386" y="88"/>
                  <a:pt x="411" y="66"/>
                </a:cubicBezTo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5" name="Freeform 8"/>
          <p:cNvSpPr>
            <a:spLocks/>
          </p:cNvSpPr>
          <p:nvPr/>
        </p:nvSpPr>
        <p:spPr bwMode="auto">
          <a:xfrm rot="19952270">
            <a:off x="6433584" y="3716437"/>
            <a:ext cx="342543" cy="513816"/>
          </a:xfrm>
          <a:custGeom>
            <a:avLst/>
            <a:gdLst>
              <a:gd name="T0" fmla="*/ 2147483647 w 92"/>
              <a:gd name="T1" fmla="*/ 0 h 136"/>
              <a:gd name="T2" fmla="*/ 0 w 92"/>
              <a:gd name="T3" fmla="*/ 2147483647 h 136"/>
              <a:gd name="T4" fmla="*/ 0 60000 65536"/>
              <a:gd name="T5" fmla="*/ 0 60000 65536"/>
              <a:gd name="T6" fmla="*/ 0 w 92"/>
              <a:gd name="T7" fmla="*/ 0 h 136"/>
              <a:gd name="T8" fmla="*/ 92 w 92"/>
              <a:gd name="T9" fmla="*/ 136 h 1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2" h="136">
                <a:moveTo>
                  <a:pt x="52" y="0"/>
                </a:moveTo>
                <a:cubicBezTo>
                  <a:pt x="92" y="32"/>
                  <a:pt x="92" y="64"/>
                  <a:pt x="0" y="136"/>
                </a:cubicBezTo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r 24"/>
          <p:cNvGrpSpPr/>
          <p:nvPr/>
        </p:nvGrpSpPr>
        <p:grpSpPr>
          <a:xfrm>
            <a:off x="228600" y="1987537"/>
            <a:ext cx="3126187" cy="791658"/>
            <a:chOff x="553387" y="2707521"/>
            <a:chExt cx="2182814" cy="569287"/>
          </a:xfrm>
        </p:grpSpPr>
        <p:sp>
          <p:nvSpPr>
            <p:cNvPr id="26" name="Freeform 8"/>
            <p:cNvSpPr>
              <a:spLocks/>
            </p:cNvSpPr>
            <p:nvPr/>
          </p:nvSpPr>
          <p:spPr bwMode="auto">
            <a:xfrm>
              <a:off x="553387" y="2811620"/>
              <a:ext cx="2182814" cy="361090"/>
            </a:xfrm>
            <a:custGeom>
              <a:avLst/>
              <a:gdLst>
                <a:gd name="T0" fmla="*/ 0 w 864"/>
                <a:gd name="T1" fmla="*/ 378179268 h 144"/>
                <a:gd name="T2" fmla="*/ 1150031385 w 864"/>
                <a:gd name="T3" fmla="*/ 0 h 144"/>
                <a:gd name="T4" fmla="*/ 2147483647 w 864"/>
                <a:gd name="T5" fmla="*/ 378179268 h 144"/>
                <a:gd name="T6" fmla="*/ 0 60000 65536"/>
                <a:gd name="T7" fmla="*/ 0 60000 65536"/>
                <a:gd name="T8" fmla="*/ 0 60000 65536"/>
                <a:gd name="T9" fmla="*/ 0 w 864"/>
                <a:gd name="T10" fmla="*/ 0 h 144"/>
                <a:gd name="T11" fmla="*/ 864 w 864"/>
                <a:gd name="T12" fmla="*/ 144 h 1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4" h="144">
                  <a:moveTo>
                    <a:pt x="0" y="144"/>
                  </a:moveTo>
                  <a:lnTo>
                    <a:pt x="432" y="0"/>
                  </a:lnTo>
                  <a:lnTo>
                    <a:pt x="864" y="144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" name="Freeform 10"/>
            <p:cNvSpPr>
              <a:spLocks/>
            </p:cNvSpPr>
            <p:nvPr/>
          </p:nvSpPr>
          <p:spPr bwMode="auto">
            <a:xfrm>
              <a:off x="826645" y="2707521"/>
              <a:ext cx="1574488" cy="569287"/>
            </a:xfrm>
            <a:custGeom>
              <a:avLst/>
              <a:gdLst>
                <a:gd name="T0" fmla="*/ 0 w 624"/>
                <a:gd name="T1" fmla="*/ 576427306 h 225"/>
                <a:gd name="T2" fmla="*/ 872262923 w 624"/>
                <a:gd name="T3" fmla="*/ 2656625 h 225"/>
                <a:gd name="T4" fmla="*/ 1659428128 w 624"/>
                <a:gd name="T5" fmla="*/ 597678668 h 225"/>
                <a:gd name="T6" fmla="*/ 0 60000 65536"/>
                <a:gd name="T7" fmla="*/ 0 60000 65536"/>
                <a:gd name="T8" fmla="*/ 0 60000 65536"/>
                <a:gd name="T9" fmla="*/ 0 w 624"/>
                <a:gd name="T10" fmla="*/ 0 h 225"/>
                <a:gd name="T11" fmla="*/ 624 w 624"/>
                <a:gd name="T12" fmla="*/ 225 h 2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225">
                  <a:moveTo>
                    <a:pt x="0" y="217"/>
                  </a:moveTo>
                  <a:cubicBezTo>
                    <a:pt x="156" y="201"/>
                    <a:pt x="224" y="0"/>
                    <a:pt x="328" y="1"/>
                  </a:cubicBezTo>
                  <a:cubicBezTo>
                    <a:pt x="432" y="2"/>
                    <a:pt x="452" y="189"/>
                    <a:pt x="624" y="225"/>
                  </a:cubicBezTo>
                </a:path>
              </a:pathLst>
            </a:custGeom>
            <a:solidFill>
              <a:schemeClr val="bg1"/>
            </a:solidFill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18" name="Freeform 16"/>
          <p:cNvSpPr>
            <a:spLocks/>
          </p:cNvSpPr>
          <p:nvPr/>
        </p:nvSpPr>
        <p:spPr bwMode="auto">
          <a:xfrm rot="20458765">
            <a:off x="6825496" y="4268307"/>
            <a:ext cx="1863598" cy="1170376"/>
          </a:xfrm>
          <a:custGeom>
            <a:avLst/>
            <a:gdLst>
              <a:gd name="T0" fmla="*/ 727744784 w 556"/>
              <a:gd name="T1" fmla="*/ 6825267 h 361"/>
              <a:gd name="T2" fmla="*/ 0 w 556"/>
              <a:gd name="T3" fmla="*/ 696183203 h 361"/>
              <a:gd name="T4" fmla="*/ 237257943 w 556"/>
              <a:gd name="T5" fmla="*/ 787187736 h 361"/>
              <a:gd name="T6" fmla="*/ 657024478 w 556"/>
              <a:gd name="T7" fmla="*/ 486873080 h 361"/>
              <a:gd name="T8" fmla="*/ 1268421053 w 556"/>
              <a:gd name="T9" fmla="*/ 0 h 3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56"/>
              <a:gd name="T16" fmla="*/ 0 h 361"/>
              <a:gd name="T17" fmla="*/ 556 w 556"/>
              <a:gd name="T18" fmla="*/ 361 h 3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56" h="361">
                <a:moveTo>
                  <a:pt x="319" y="3"/>
                </a:moveTo>
                <a:cubicBezTo>
                  <a:pt x="266" y="53"/>
                  <a:pt x="36" y="249"/>
                  <a:pt x="0" y="306"/>
                </a:cubicBezTo>
                <a:cubicBezTo>
                  <a:pt x="0" y="338"/>
                  <a:pt x="56" y="361"/>
                  <a:pt x="104" y="346"/>
                </a:cubicBezTo>
                <a:cubicBezTo>
                  <a:pt x="152" y="331"/>
                  <a:pt x="256" y="246"/>
                  <a:pt x="288" y="214"/>
                </a:cubicBezTo>
                <a:cubicBezTo>
                  <a:pt x="320" y="182"/>
                  <a:pt x="500" y="45"/>
                  <a:pt x="556" y="0"/>
                </a:cubicBez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2" name="Rectangle 31"/>
          <p:cNvSpPr/>
          <p:nvPr/>
        </p:nvSpPr>
        <p:spPr>
          <a:xfrm>
            <a:off x="3962400" y="3972580"/>
            <a:ext cx="636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Helvetica Neue Light"/>
                <a:ea typeface="+mj-ea"/>
                <a:cs typeface="Helvetica Neue Light"/>
              </a:rPr>
              <a:t>flat</a:t>
            </a:r>
            <a:endParaRPr lang="fr-FR" sz="2800" dirty="0"/>
          </a:p>
        </p:txBody>
      </p:sp>
      <p:sp>
        <p:nvSpPr>
          <p:cNvPr id="33" name="Rectangle 32"/>
          <p:cNvSpPr/>
          <p:nvPr/>
        </p:nvSpPr>
        <p:spPr>
          <a:xfrm>
            <a:off x="6553200" y="5638800"/>
            <a:ext cx="14888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Helvetica Neue Light"/>
                <a:ea typeface="+mj-ea"/>
                <a:cs typeface="Helvetica Neue Light"/>
              </a:rPr>
              <a:t>concave</a:t>
            </a:r>
            <a:endParaRPr lang="fr-FR" sz="2800" dirty="0"/>
          </a:p>
        </p:txBody>
      </p:sp>
      <p:sp>
        <p:nvSpPr>
          <p:cNvPr id="53" name="Rectangle 52"/>
          <p:cNvSpPr/>
          <p:nvPr/>
        </p:nvSpPr>
        <p:spPr>
          <a:xfrm>
            <a:off x="1073924" y="2524780"/>
            <a:ext cx="13003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Helvetica Neue Light"/>
                <a:ea typeface="+mj-ea"/>
                <a:cs typeface="Helvetica Neue Light"/>
              </a:rPr>
              <a:t>convex</a:t>
            </a:r>
            <a:endParaRPr lang="fr-FR" sz="2800" dirty="0"/>
          </a:p>
        </p:txBody>
      </p:sp>
      <p:sp>
        <p:nvSpPr>
          <p:cNvPr id="62" name="Freeform 12"/>
          <p:cNvSpPr>
            <a:spLocks/>
          </p:cNvSpPr>
          <p:nvPr/>
        </p:nvSpPr>
        <p:spPr bwMode="auto">
          <a:xfrm>
            <a:off x="5791200" y="4277381"/>
            <a:ext cx="3126186" cy="503535"/>
          </a:xfrm>
          <a:custGeom>
            <a:avLst/>
            <a:gdLst>
              <a:gd name="T0" fmla="*/ 0 w 864"/>
              <a:gd name="T1" fmla="*/ 378179268 h 144"/>
              <a:gd name="T2" fmla="*/ 1150031385 w 864"/>
              <a:gd name="T3" fmla="*/ 0 h 144"/>
              <a:gd name="T4" fmla="*/ 2147483647 w 864"/>
              <a:gd name="T5" fmla="*/ 378179268 h 144"/>
              <a:gd name="T6" fmla="*/ 0 60000 65536"/>
              <a:gd name="T7" fmla="*/ 0 60000 65536"/>
              <a:gd name="T8" fmla="*/ 0 60000 65536"/>
              <a:gd name="T9" fmla="*/ 0 w 864"/>
              <a:gd name="T10" fmla="*/ 0 h 144"/>
              <a:gd name="T11" fmla="*/ 864 w 864"/>
              <a:gd name="T12" fmla="*/ 144 h 1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64" h="144">
                <a:moveTo>
                  <a:pt x="0" y="144"/>
                </a:moveTo>
                <a:lnTo>
                  <a:pt x="432" y="0"/>
                </a:lnTo>
                <a:lnTo>
                  <a:pt x="864" y="144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66" name="Freeform 15"/>
          <p:cNvSpPr>
            <a:spLocks/>
          </p:cNvSpPr>
          <p:nvPr/>
        </p:nvSpPr>
        <p:spPr bwMode="auto">
          <a:xfrm rot="10800000">
            <a:off x="6159262" y="4789988"/>
            <a:ext cx="2259610" cy="789324"/>
          </a:xfrm>
          <a:custGeom>
            <a:avLst/>
            <a:gdLst>
              <a:gd name="T0" fmla="*/ 0 w 624"/>
              <a:gd name="T1" fmla="*/ 576427306 h 225"/>
              <a:gd name="T2" fmla="*/ 872265411 w 624"/>
              <a:gd name="T3" fmla="*/ 2656625 h 225"/>
              <a:gd name="T4" fmla="*/ 1659431389 w 624"/>
              <a:gd name="T5" fmla="*/ 597678668 h 225"/>
              <a:gd name="T6" fmla="*/ 0 60000 65536"/>
              <a:gd name="T7" fmla="*/ 0 60000 65536"/>
              <a:gd name="T8" fmla="*/ 0 60000 65536"/>
              <a:gd name="T9" fmla="*/ 0 w 624"/>
              <a:gd name="T10" fmla="*/ 0 h 225"/>
              <a:gd name="T11" fmla="*/ 624 w 624"/>
              <a:gd name="T12" fmla="*/ 225 h 2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24" h="225">
                <a:moveTo>
                  <a:pt x="0" y="217"/>
                </a:moveTo>
                <a:cubicBezTo>
                  <a:pt x="156" y="201"/>
                  <a:pt x="224" y="0"/>
                  <a:pt x="328" y="1"/>
                </a:cubicBezTo>
                <a:cubicBezTo>
                  <a:pt x="432" y="2"/>
                  <a:pt x="452" y="189"/>
                  <a:pt x="624" y="225"/>
                </a:cubicBezTo>
              </a:path>
            </a:pathLst>
          </a:custGeom>
          <a:noFill/>
          <a:ln w="6350">
            <a:solidFill>
              <a:schemeClr val="tx1"/>
            </a:solidFill>
            <a:round/>
            <a:headEnd/>
            <a:tailEnd/>
          </a:ln>
        </p:spPr>
        <p:txBody>
          <a:bodyPr rot="10800000"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grpSp>
        <p:nvGrpSpPr>
          <p:cNvPr id="3" name="Grouper 77"/>
          <p:cNvGrpSpPr/>
          <p:nvPr/>
        </p:nvGrpSpPr>
        <p:grpSpPr>
          <a:xfrm>
            <a:off x="2667000" y="3124200"/>
            <a:ext cx="3126187" cy="787136"/>
            <a:chOff x="2874907" y="3099064"/>
            <a:chExt cx="3126187" cy="787136"/>
          </a:xfrm>
        </p:grpSpPr>
        <p:sp>
          <p:nvSpPr>
            <p:cNvPr id="55" name="Freeform 12"/>
            <p:cNvSpPr>
              <a:spLocks/>
            </p:cNvSpPr>
            <p:nvPr/>
          </p:nvSpPr>
          <p:spPr bwMode="auto">
            <a:xfrm>
              <a:off x="2874907" y="3299988"/>
              <a:ext cx="3126187" cy="502136"/>
            </a:xfrm>
            <a:custGeom>
              <a:avLst/>
              <a:gdLst>
                <a:gd name="T0" fmla="*/ 0 w 864"/>
                <a:gd name="T1" fmla="*/ 378179268 h 144"/>
                <a:gd name="T2" fmla="*/ 1150031385 w 864"/>
                <a:gd name="T3" fmla="*/ 0 h 144"/>
                <a:gd name="T4" fmla="*/ 2147483647 w 864"/>
                <a:gd name="T5" fmla="*/ 378179268 h 144"/>
                <a:gd name="T6" fmla="*/ 0 60000 65536"/>
                <a:gd name="T7" fmla="*/ 0 60000 65536"/>
                <a:gd name="T8" fmla="*/ 0 60000 65536"/>
                <a:gd name="T9" fmla="*/ 0 w 864"/>
                <a:gd name="T10" fmla="*/ 0 h 144"/>
                <a:gd name="T11" fmla="*/ 864 w 864"/>
                <a:gd name="T12" fmla="*/ 144 h 1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4" h="144">
                  <a:moveTo>
                    <a:pt x="0" y="144"/>
                  </a:moveTo>
                  <a:lnTo>
                    <a:pt x="432" y="0"/>
                  </a:lnTo>
                  <a:lnTo>
                    <a:pt x="864" y="144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2" name="Freeform 6"/>
            <p:cNvSpPr>
              <a:spLocks/>
            </p:cNvSpPr>
            <p:nvPr/>
          </p:nvSpPr>
          <p:spPr bwMode="auto">
            <a:xfrm>
              <a:off x="4308710" y="3099064"/>
              <a:ext cx="796690" cy="787136"/>
            </a:xfrm>
            <a:custGeom>
              <a:avLst/>
              <a:gdLst>
                <a:gd name="T0" fmla="*/ 256 w 171"/>
                <a:gd name="T1" fmla="*/ 0 h 174"/>
                <a:gd name="T2" fmla="*/ 0 w 171"/>
                <a:gd name="T3" fmla="*/ 239 h 174"/>
                <a:gd name="T4" fmla="*/ 94 w 171"/>
                <a:gd name="T5" fmla="*/ 275 h 174"/>
                <a:gd name="T6" fmla="*/ 259 w 171"/>
                <a:gd name="T7" fmla="*/ 156 h 174"/>
                <a:gd name="T8" fmla="*/ 370 w 171"/>
                <a:gd name="T9" fmla="*/ 60 h 1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1"/>
                <a:gd name="T16" fmla="*/ 0 h 174"/>
                <a:gd name="T17" fmla="*/ 411 w 171"/>
                <a:gd name="T18" fmla="*/ 321 h 1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1" h="174">
                  <a:moveTo>
                    <a:pt x="70" y="0"/>
                  </a:moveTo>
                  <a:cubicBezTo>
                    <a:pt x="59" y="25"/>
                    <a:pt x="0" y="124"/>
                    <a:pt x="2" y="149"/>
                  </a:cubicBezTo>
                  <a:cubicBezTo>
                    <a:pt x="4" y="174"/>
                    <a:pt x="53" y="171"/>
                    <a:pt x="82" y="148"/>
                  </a:cubicBezTo>
                  <a:cubicBezTo>
                    <a:pt x="110" y="126"/>
                    <a:pt x="156" y="35"/>
                    <a:pt x="171" y="13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3" name="Freeform 7"/>
            <p:cNvSpPr>
              <a:spLocks/>
            </p:cNvSpPr>
            <p:nvPr/>
          </p:nvSpPr>
          <p:spPr bwMode="auto">
            <a:xfrm rot="20330777">
              <a:off x="4406550" y="3361442"/>
              <a:ext cx="312151" cy="438807"/>
            </a:xfrm>
            <a:custGeom>
              <a:avLst/>
              <a:gdLst>
                <a:gd name="T0" fmla="*/ 48 w 92"/>
                <a:gd name="T1" fmla="*/ 0 h 136"/>
                <a:gd name="T2" fmla="*/ 0 w 92"/>
                <a:gd name="T3" fmla="*/ 122 h 136"/>
                <a:gd name="T4" fmla="*/ 0 60000 65536"/>
                <a:gd name="T5" fmla="*/ 0 60000 65536"/>
                <a:gd name="T6" fmla="*/ 0 w 92"/>
                <a:gd name="T7" fmla="*/ 0 h 136"/>
                <a:gd name="T8" fmla="*/ 92 w 92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2" h="136">
                  <a:moveTo>
                    <a:pt x="52" y="0"/>
                  </a:moveTo>
                  <a:cubicBezTo>
                    <a:pt x="92" y="32"/>
                    <a:pt x="92" y="64"/>
                    <a:pt x="0" y="136"/>
                  </a:cubicBez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22" name="ZoneTexte 21"/>
          <p:cNvSpPr txBox="1"/>
          <p:nvPr/>
        </p:nvSpPr>
        <p:spPr>
          <a:xfrm>
            <a:off x="0" y="228600"/>
            <a:ext cx="899160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9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accuracy of touch on curved surfaces</a:t>
            </a:r>
            <a:endParaRPr lang="en-US" sz="2900" dirty="0">
              <a:solidFill>
                <a:srgbClr val="000000"/>
              </a:solidFill>
              <a:latin typeface="Helvetica Neue Light"/>
              <a:cs typeface="Helvetica Neue Light"/>
            </a:endParaRPr>
          </a:p>
        </p:txBody>
      </p:sp>
      <p:grpSp>
        <p:nvGrpSpPr>
          <p:cNvPr id="34" name="Grouper 33"/>
          <p:cNvGrpSpPr/>
          <p:nvPr/>
        </p:nvGrpSpPr>
        <p:grpSpPr>
          <a:xfrm>
            <a:off x="2022710" y="1498864"/>
            <a:ext cx="796690" cy="787136"/>
            <a:chOff x="1616980" y="1295399"/>
            <a:chExt cx="796690" cy="787136"/>
          </a:xfrm>
        </p:grpSpPr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1616980" y="1295399"/>
              <a:ext cx="796690" cy="787136"/>
            </a:xfrm>
            <a:custGeom>
              <a:avLst/>
              <a:gdLst>
                <a:gd name="T0" fmla="*/ 256 w 171"/>
                <a:gd name="T1" fmla="*/ 0 h 174"/>
                <a:gd name="T2" fmla="*/ 0 w 171"/>
                <a:gd name="T3" fmla="*/ 239 h 174"/>
                <a:gd name="T4" fmla="*/ 94 w 171"/>
                <a:gd name="T5" fmla="*/ 275 h 174"/>
                <a:gd name="T6" fmla="*/ 259 w 171"/>
                <a:gd name="T7" fmla="*/ 156 h 174"/>
                <a:gd name="T8" fmla="*/ 370 w 171"/>
                <a:gd name="T9" fmla="*/ 60 h 1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1"/>
                <a:gd name="T16" fmla="*/ 0 h 174"/>
                <a:gd name="T17" fmla="*/ 411 w 171"/>
                <a:gd name="T18" fmla="*/ 321 h 1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1" h="174">
                  <a:moveTo>
                    <a:pt x="70" y="0"/>
                  </a:moveTo>
                  <a:cubicBezTo>
                    <a:pt x="59" y="25"/>
                    <a:pt x="0" y="124"/>
                    <a:pt x="2" y="149"/>
                  </a:cubicBezTo>
                  <a:cubicBezTo>
                    <a:pt x="4" y="174"/>
                    <a:pt x="53" y="171"/>
                    <a:pt x="82" y="148"/>
                  </a:cubicBezTo>
                  <a:cubicBezTo>
                    <a:pt x="110" y="126"/>
                    <a:pt x="156" y="35"/>
                    <a:pt x="171" y="13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" name="Freeform 7"/>
            <p:cNvSpPr>
              <a:spLocks/>
            </p:cNvSpPr>
            <p:nvPr/>
          </p:nvSpPr>
          <p:spPr bwMode="auto">
            <a:xfrm rot="20330777">
              <a:off x="1714820" y="1557777"/>
              <a:ext cx="312151" cy="438806"/>
            </a:xfrm>
            <a:custGeom>
              <a:avLst/>
              <a:gdLst>
                <a:gd name="T0" fmla="*/ 48 w 92"/>
                <a:gd name="T1" fmla="*/ 0 h 136"/>
                <a:gd name="T2" fmla="*/ 0 w 92"/>
                <a:gd name="T3" fmla="*/ 122 h 136"/>
                <a:gd name="T4" fmla="*/ 0 60000 65536"/>
                <a:gd name="T5" fmla="*/ 0 60000 65536"/>
                <a:gd name="T6" fmla="*/ 0 w 92"/>
                <a:gd name="T7" fmla="*/ 0 h 136"/>
                <a:gd name="T8" fmla="*/ 92 w 92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2" h="136">
                  <a:moveTo>
                    <a:pt x="52" y="0"/>
                  </a:moveTo>
                  <a:cubicBezTo>
                    <a:pt x="92" y="32"/>
                    <a:pt x="92" y="64"/>
                    <a:pt x="0" y="136"/>
                  </a:cubicBez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36" name="Grouper 35"/>
          <p:cNvGrpSpPr/>
          <p:nvPr/>
        </p:nvGrpSpPr>
        <p:grpSpPr>
          <a:xfrm rot="21296211">
            <a:off x="1134016" y="1541444"/>
            <a:ext cx="796690" cy="787136"/>
            <a:chOff x="1616980" y="1295399"/>
            <a:chExt cx="796690" cy="787136"/>
          </a:xfrm>
        </p:grpSpPr>
        <p:sp>
          <p:nvSpPr>
            <p:cNvPr id="37" name="Freeform 6"/>
            <p:cNvSpPr>
              <a:spLocks/>
            </p:cNvSpPr>
            <p:nvPr/>
          </p:nvSpPr>
          <p:spPr bwMode="auto">
            <a:xfrm>
              <a:off x="1616980" y="1295399"/>
              <a:ext cx="796690" cy="787136"/>
            </a:xfrm>
            <a:custGeom>
              <a:avLst/>
              <a:gdLst>
                <a:gd name="T0" fmla="*/ 256 w 171"/>
                <a:gd name="T1" fmla="*/ 0 h 174"/>
                <a:gd name="T2" fmla="*/ 0 w 171"/>
                <a:gd name="T3" fmla="*/ 239 h 174"/>
                <a:gd name="T4" fmla="*/ 94 w 171"/>
                <a:gd name="T5" fmla="*/ 275 h 174"/>
                <a:gd name="T6" fmla="*/ 259 w 171"/>
                <a:gd name="T7" fmla="*/ 156 h 174"/>
                <a:gd name="T8" fmla="*/ 370 w 171"/>
                <a:gd name="T9" fmla="*/ 60 h 1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1"/>
                <a:gd name="T16" fmla="*/ 0 h 174"/>
                <a:gd name="T17" fmla="*/ 411 w 171"/>
                <a:gd name="T18" fmla="*/ 321 h 1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1" h="174">
                  <a:moveTo>
                    <a:pt x="70" y="0"/>
                  </a:moveTo>
                  <a:cubicBezTo>
                    <a:pt x="59" y="25"/>
                    <a:pt x="0" y="124"/>
                    <a:pt x="2" y="149"/>
                  </a:cubicBezTo>
                  <a:cubicBezTo>
                    <a:pt x="4" y="174"/>
                    <a:pt x="53" y="171"/>
                    <a:pt x="82" y="148"/>
                  </a:cubicBezTo>
                  <a:cubicBezTo>
                    <a:pt x="110" y="126"/>
                    <a:pt x="156" y="35"/>
                    <a:pt x="171" y="13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8" name="Freeform 7"/>
            <p:cNvSpPr>
              <a:spLocks/>
            </p:cNvSpPr>
            <p:nvPr/>
          </p:nvSpPr>
          <p:spPr bwMode="auto">
            <a:xfrm rot="20330777">
              <a:off x="1714820" y="1557777"/>
              <a:ext cx="312151" cy="438806"/>
            </a:xfrm>
            <a:custGeom>
              <a:avLst/>
              <a:gdLst>
                <a:gd name="T0" fmla="*/ 48 w 92"/>
                <a:gd name="T1" fmla="*/ 0 h 136"/>
                <a:gd name="T2" fmla="*/ 0 w 92"/>
                <a:gd name="T3" fmla="*/ 122 h 136"/>
                <a:gd name="T4" fmla="*/ 0 60000 65536"/>
                <a:gd name="T5" fmla="*/ 0 60000 65536"/>
                <a:gd name="T6" fmla="*/ 0 w 92"/>
                <a:gd name="T7" fmla="*/ 0 h 136"/>
                <a:gd name="T8" fmla="*/ 92 w 92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2" h="136">
                  <a:moveTo>
                    <a:pt x="52" y="0"/>
                  </a:moveTo>
                  <a:cubicBezTo>
                    <a:pt x="92" y="32"/>
                    <a:pt x="92" y="64"/>
                    <a:pt x="0" y="136"/>
                  </a:cubicBez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44" name="Grouper 43"/>
          <p:cNvGrpSpPr/>
          <p:nvPr/>
        </p:nvGrpSpPr>
        <p:grpSpPr>
          <a:xfrm>
            <a:off x="7356710" y="4648200"/>
            <a:ext cx="796690" cy="787136"/>
            <a:chOff x="7088586" y="4810780"/>
            <a:chExt cx="796690" cy="787136"/>
          </a:xfrm>
        </p:grpSpPr>
        <p:sp>
          <p:nvSpPr>
            <p:cNvPr id="42" name="Freeform 6"/>
            <p:cNvSpPr>
              <a:spLocks/>
            </p:cNvSpPr>
            <p:nvPr/>
          </p:nvSpPr>
          <p:spPr bwMode="auto">
            <a:xfrm>
              <a:off x="7088586" y="4810780"/>
              <a:ext cx="796690" cy="787136"/>
            </a:xfrm>
            <a:custGeom>
              <a:avLst/>
              <a:gdLst>
                <a:gd name="T0" fmla="*/ 256 w 171"/>
                <a:gd name="T1" fmla="*/ 0 h 174"/>
                <a:gd name="T2" fmla="*/ 0 w 171"/>
                <a:gd name="T3" fmla="*/ 239 h 174"/>
                <a:gd name="T4" fmla="*/ 94 w 171"/>
                <a:gd name="T5" fmla="*/ 275 h 174"/>
                <a:gd name="T6" fmla="*/ 259 w 171"/>
                <a:gd name="T7" fmla="*/ 156 h 174"/>
                <a:gd name="T8" fmla="*/ 370 w 171"/>
                <a:gd name="T9" fmla="*/ 60 h 1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1"/>
                <a:gd name="T16" fmla="*/ 0 h 174"/>
                <a:gd name="T17" fmla="*/ 411 w 171"/>
                <a:gd name="T18" fmla="*/ 321 h 1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1" h="174">
                  <a:moveTo>
                    <a:pt x="70" y="0"/>
                  </a:moveTo>
                  <a:cubicBezTo>
                    <a:pt x="59" y="25"/>
                    <a:pt x="0" y="124"/>
                    <a:pt x="2" y="149"/>
                  </a:cubicBezTo>
                  <a:cubicBezTo>
                    <a:pt x="4" y="174"/>
                    <a:pt x="53" y="171"/>
                    <a:pt x="82" y="148"/>
                  </a:cubicBezTo>
                  <a:cubicBezTo>
                    <a:pt x="110" y="126"/>
                    <a:pt x="156" y="35"/>
                    <a:pt x="171" y="13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3" name="Freeform 7"/>
            <p:cNvSpPr>
              <a:spLocks/>
            </p:cNvSpPr>
            <p:nvPr/>
          </p:nvSpPr>
          <p:spPr bwMode="auto">
            <a:xfrm rot="20330777">
              <a:off x="7186426" y="5073158"/>
              <a:ext cx="312151" cy="438807"/>
            </a:xfrm>
            <a:custGeom>
              <a:avLst/>
              <a:gdLst>
                <a:gd name="T0" fmla="*/ 48 w 92"/>
                <a:gd name="T1" fmla="*/ 0 h 136"/>
                <a:gd name="T2" fmla="*/ 0 w 92"/>
                <a:gd name="T3" fmla="*/ 122 h 136"/>
                <a:gd name="T4" fmla="*/ 0 60000 65536"/>
                <a:gd name="T5" fmla="*/ 0 60000 65536"/>
                <a:gd name="T6" fmla="*/ 0 w 92"/>
                <a:gd name="T7" fmla="*/ 0 h 136"/>
                <a:gd name="T8" fmla="*/ 92 w 92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2" h="136">
                  <a:moveTo>
                    <a:pt x="52" y="0"/>
                  </a:moveTo>
                  <a:cubicBezTo>
                    <a:pt x="92" y="32"/>
                    <a:pt x="92" y="64"/>
                    <a:pt x="0" y="136"/>
                  </a:cubicBez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45" name="Grouper 44"/>
          <p:cNvGrpSpPr/>
          <p:nvPr/>
        </p:nvGrpSpPr>
        <p:grpSpPr>
          <a:xfrm>
            <a:off x="6705600" y="4572000"/>
            <a:ext cx="796690" cy="787136"/>
            <a:chOff x="7088586" y="4810780"/>
            <a:chExt cx="796690" cy="787136"/>
          </a:xfrm>
        </p:grpSpPr>
        <p:sp>
          <p:nvSpPr>
            <p:cNvPr id="46" name="Freeform 6"/>
            <p:cNvSpPr>
              <a:spLocks/>
            </p:cNvSpPr>
            <p:nvPr/>
          </p:nvSpPr>
          <p:spPr bwMode="auto">
            <a:xfrm>
              <a:off x="7088586" y="4810780"/>
              <a:ext cx="796690" cy="787136"/>
            </a:xfrm>
            <a:custGeom>
              <a:avLst/>
              <a:gdLst>
                <a:gd name="T0" fmla="*/ 256 w 171"/>
                <a:gd name="T1" fmla="*/ 0 h 174"/>
                <a:gd name="T2" fmla="*/ 0 w 171"/>
                <a:gd name="T3" fmla="*/ 239 h 174"/>
                <a:gd name="T4" fmla="*/ 94 w 171"/>
                <a:gd name="T5" fmla="*/ 275 h 174"/>
                <a:gd name="T6" fmla="*/ 259 w 171"/>
                <a:gd name="T7" fmla="*/ 156 h 174"/>
                <a:gd name="T8" fmla="*/ 370 w 171"/>
                <a:gd name="T9" fmla="*/ 60 h 1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1"/>
                <a:gd name="T16" fmla="*/ 0 h 174"/>
                <a:gd name="T17" fmla="*/ 411 w 171"/>
                <a:gd name="T18" fmla="*/ 321 h 1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1" h="174">
                  <a:moveTo>
                    <a:pt x="70" y="0"/>
                  </a:moveTo>
                  <a:cubicBezTo>
                    <a:pt x="59" y="25"/>
                    <a:pt x="0" y="124"/>
                    <a:pt x="2" y="149"/>
                  </a:cubicBezTo>
                  <a:cubicBezTo>
                    <a:pt x="4" y="174"/>
                    <a:pt x="53" y="171"/>
                    <a:pt x="82" y="148"/>
                  </a:cubicBezTo>
                  <a:cubicBezTo>
                    <a:pt x="110" y="126"/>
                    <a:pt x="156" y="35"/>
                    <a:pt x="171" y="13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7" name="Freeform 7"/>
            <p:cNvSpPr>
              <a:spLocks/>
            </p:cNvSpPr>
            <p:nvPr/>
          </p:nvSpPr>
          <p:spPr bwMode="auto">
            <a:xfrm rot="20330777">
              <a:off x="7186426" y="5073158"/>
              <a:ext cx="312151" cy="438807"/>
            </a:xfrm>
            <a:custGeom>
              <a:avLst/>
              <a:gdLst>
                <a:gd name="T0" fmla="*/ 48 w 92"/>
                <a:gd name="T1" fmla="*/ 0 h 136"/>
                <a:gd name="T2" fmla="*/ 0 w 92"/>
                <a:gd name="T3" fmla="*/ 122 h 136"/>
                <a:gd name="T4" fmla="*/ 0 60000 65536"/>
                <a:gd name="T5" fmla="*/ 0 60000 65536"/>
                <a:gd name="T6" fmla="*/ 0 w 92"/>
                <a:gd name="T7" fmla="*/ 0 h 136"/>
                <a:gd name="T8" fmla="*/ 92 w 92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2" h="136">
                  <a:moveTo>
                    <a:pt x="52" y="0"/>
                  </a:moveTo>
                  <a:cubicBezTo>
                    <a:pt x="92" y="32"/>
                    <a:pt x="92" y="64"/>
                    <a:pt x="0" y="136"/>
                  </a:cubicBez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48" name="Ellipse 47"/>
          <p:cNvSpPr/>
          <p:nvPr/>
        </p:nvSpPr>
        <p:spPr>
          <a:xfrm>
            <a:off x="2590499" y="2438400"/>
            <a:ext cx="3568763" cy="2430639"/>
          </a:xfrm>
          <a:prstGeom prst="ellipse">
            <a:avLst/>
          </a:prstGeom>
          <a:noFill/>
          <a:ln w="50800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Ellipse 48"/>
          <p:cNvSpPr/>
          <p:nvPr/>
        </p:nvSpPr>
        <p:spPr>
          <a:xfrm rot="953500">
            <a:off x="-333284" y="1247761"/>
            <a:ext cx="9806166" cy="4960840"/>
          </a:xfrm>
          <a:prstGeom prst="ellipse">
            <a:avLst/>
          </a:prstGeom>
          <a:noFill/>
          <a:ln w="50800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8" grpId="1" animBg="1"/>
      <p:bldP spid="4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7"/>
          <p:cNvSpPr>
            <a:spLocks noGrp="1"/>
          </p:cNvSpPr>
          <p:nvPr>
            <p:ph type="title"/>
          </p:nvPr>
        </p:nvSpPr>
        <p:spPr>
          <a:xfrm>
            <a:off x="152400" y="3581400"/>
            <a:ext cx="8839200" cy="1508125"/>
          </a:xfrm>
        </p:spPr>
        <p:txBody>
          <a:bodyPr>
            <a:noAutofit/>
          </a:bodyPr>
          <a:lstStyle/>
          <a:p>
            <a:pPr algn="r" eaLnBrk="1" hangingPunct="1">
              <a:defRPr/>
            </a:pPr>
            <a:r>
              <a:rPr lang="en-US" sz="5000" dirty="0" smtClean="0">
                <a:solidFill>
                  <a:schemeClr val="bg1">
                    <a:lumMod val="65000"/>
                  </a:schemeClr>
                </a:solidFill>
                <a:latin typeface="Helvetica Neue Light"/>
                <a:cs typeface="Helvetica Neue Light"/>
              </a:rPr>
              <a:t>common vocabulary </a:t>
            </a:r>
            <a:br>
              <a:rPr lang="en-US" sz="5000" dirty="0" smtClean="0">
                <a:solidFill>
                  <a:schemeClr val="bg1">
                    <a:lumMod val="65000"/>
                  </a:schemeClr>
                </a:solidFill>
                <a:latin typeface="Helvetica Neue Light"/>
                <a:cs typeface="Helvetica Neue Light"/>
              </a:rPr>
            </a:br>
            <a:r>
              <a:rPr lang="en-US" sz="5000" dirty="0" smtClean="0">
                <a:latin typeface="Helvetica Neue Light"/>
                <a:cs typeface="Helvetica Neue Light"/>
              </a:rPr>
              <a:t>spread </a:t>
            </a:r>
            <a:r>
              <a:rPr lang="en-US" sz="5000" dirty="0" smtClean="0">
                <a:solidFill>
                  <a:schemeClr val="bg1">
                    <a:lumMod val="65000"/>
                  </a:schemeClr>
                </a:solidFill>
                <a:latin typeface="Helvetica Neue Light"/>
                <a:cs typeface="Helvetica Neue Light"/>
              </a:rPr>
              <a:t>and </a:t>
            </a:r>
            <a:r>
              <a:rPr lang="en-US" sz="50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offset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r 8"/>
          <p:cNvGrpSpPr/>
          <p:nvPr/>
        </p:nvGrpSpPr>
        <p:grpSpPr>
          <a:xfrm>
            <a:off x="-76200" y="1143000"/>
            <a:ext cx="6634535" cy="4495800"/>
            <a:chOff x="1066800" y="762000"/>
            <a:chExt cx="6634535" cy="4495800"/>
          </a:xfrm>
        </p:grpSpPr>
        <p:pic>
          <p:nvPicPr>
            <p:cNvPr id="7" name="Bild 1"/>
            <p:cNvPicPr>
              <a:picLocks noChangeAspect="1" noChangeArrowheads="1"/>
            </p:cNvPicPr>
            <p:nvPr/>
          </p:nvPicPr>
          <p:blipFill>
            <a:blip r:embed="rId3"/>
            <a:srcRect r="40311"/>
            <a:stretch>
              <a:fillRect/>
            </a:stretch>
          </p:blipFill>
          <p:spPr bwMode="auto">
            <a:xfrm>
              <a:off x="1066800" y="762000"/>
              <a:ext cx="5878728" cy="449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7"/>
            <p:cNvSpPr/>
            <p:nvPr/>
          </p:nvSpPr>
          <p:spPr>
            <a:xfrm rot="513228">
              <a:off x="6567063" y="3347365"/>
              <a:ext cx="1134272" cy="18362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5" name="Ellipse 24"/>
          <p:cNvSpPr/>
          <p:nvPr/>
        </p:nvSpPr>
        <p:spPr>
          <a:xfrm>
            <a:off x="3276600" y="3200400"/>
            <a:ext cx="1600200" cy="762000"/>
          </a:xfrm>
          <a:prstGeom prst="ellipse">
            <a:avLst/>
          </a:prstGeom>
          <a:solidFill>
            <a:srgbClr val="E3C49C"/>
          </a:solidFill>
          <a:ln w="31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Ellipse 25"/>
          <p:cNvSpPr/>
          <p:nvPr/>
        </p:nvSpPr>
        <p:spPr>
          <a:xfrm>
            <a:off x="4038600" y="3505200"/>
            <a:ext cx="152400" cy="152400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/>
          <p:cNvSpPr/>
          <p:nvPr/>
        </p:nvSpPr>
        <p:spPr>
          <a:xfrm>
            <a:off x="5865594" y="3048000"/>
            <a:ext cx="257932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Helvetica Neue Light"/>
                <a:ea typeface="+mj-ea"/>
                <a:cs typeface="Helvetica Neue Light"/>
              </a:rPr>
              <a:t>centroid of the </a:t>
            </a:r>
          </a:p>
          <a:p>
            <a:r>
              <a:rPr lang="en-US" sz="2800" dirty="0" smtClean="0">
                <a:latin typeface="Helvetica Neue Light"/>
                <a:ea typeface="+mj-ea"/>
                <a:cs typeface="Helvetica Neue Light"/>
              </a:rPr>
              <a:t>contact surface</a:t>
            </a:r>
            <a:endParaRPr lang="fr-FR" sz="2800" dirty="0"/>
          </a:p>
        </p:txBody>
      </p:sp>
      <p:cxnSp>
        <p:nvCxnSpPr>
          <p:cNvPr id="19" name="Connecteur droit 18"/>
          <p:cNvCxnSpPr/>
          <p:nvPr/>
        </p:nvCxnSpPr>
        <p:spPr>
          <a:xfrm rot="10800000">
            <a:off x="4306940" y="3581400"/>
            <a:ext cx="1712860" cy="1588"/>
          </a:xfrm>
          <a:prstGeom prst="line">
            <a:avLst/>
          </a:prstGeom>
          <a:ln w="12700">
            <a:solidFill>
              <a:schemeClr val="tx1"/>
            </a:solidFill>
            <a:prstDash val="solid"/>
            <a:tailEnd type="non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 descr="objectif-flechette.jpe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1608962" y="0"/>
            <a:ext cx="10752962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r 8"/>
          <p:cNvGrpSpPr/>
          <p:nvPr/>
        </p:nvGrpSpPr>
        <p:grpSpPr>
          <a:xfrm>
            <a:off x="-76200" y="1143000"/>
            <a:ext cx="6634535" cy="4495800"/>
            <a:chOff x="1066800" y="762000"/>
            <a:chExt cx="6634535" cy="4495800"/>
          </a:xfrm>
        </p:grpSpPr>
        <p:pic>
          <p:nvPicPr>
            <p:cNvPr id="7" name="Bild 1"/>
            <p:cNvPicPr>
              <a:picLocks noChangeAspect="1" noChangeArrowheads="1"/>
            </p:cNvPicPr>
            <p:nvPr/>
          </p:nvPicPr>
          <p:blipFill>
            <a:blip r:embed="rId3"/>
            <a:srcRect r="40311"/>
            <a:stretch>
              <a:fillRect/>
            </a:stretch>
          </p:blipFill>
          <p:spPr bwMode="auto">
            <a:xfrm>
              <a:off x="1066800" y="762000"/>
              <a:ext cx="5878728" cy="449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7"/>
            <p:cNvSpPr/>
            <p:nvPr/>
          </p:nvSpPr>
          <p:spPr>
            <a:xfrm rot="513228">
              <a:off x="6567063" y="3347365"/>
              <a:ext cx="1134272" cy="18362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5" name="Ellipse 24"/>
          <p:cNvSpPr/>
          <p:nvPr/>
        </p:nvSpPr>
        <p:spPr>
          <a:xfrm>
            <a:off x="3276600" y="3200400"/>
            <a:ext cx="1600200" cy="762000"/>
          </a:xfrm>
          <a:prstGeom prst="ellipse">
            <a:avLst/>
          </a:prstGeom>
          <a:solidFill>
            <a:srgbClr val="E3C49C"/>
          </a:solidFill>
          <a:ln w="31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Ellipse 25"/>
          <p:cNvSpPr/>
          <p:nvPr/>
        </p:nvSpPr>
        <p:spPr>
          <a:xfrm>
            <a:off x="4038600" y="3505200"/>
            <a:ext cx="152400" cy="152400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/>
          <p:cNvSpPr/>
          <p:nvPr/>
        </p:nvSpPr>
        <p:spPr>
          <a:xfrm>
            <a:off x="5865594" y="3048000"/>
            <a:ext cx="27114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Helvetica Neue Light"/>
                <a:ea typeface="+mj-ea"/>
                <a:cs typeface="Helvetica Neue Light"/>
              </a:rPr>
              <a:t>multiple touches </a:t>
            </a:r>
            <a:endParaRPr lang="fr-FR" sz="2800" dirty="0"/>
          </a:p>
        </p:txBody>
      </p:sp>
      <p:grpSp>
        <p:nvGrpSpPr>
          <p:cNvPr id="22" name="Group 5"/>
          <p:cNvGrpSpPr>
            <a:grpSpLocks/>
          </p:cNvGrpSpPr>
          <p:nvPr/>
        </p:nvGrpSpPr>
        <p:grpSpPr bwMode="auto">
          <a:xfrm rot="19110506">
            <a:off x="3407945" y="3076661"/>
            <a:ext cx="934386" cy="1047268"/>
            <a:chOff x="912" y="2329"/>
            <a:chExt cx="149" cy="167"/>
          </a:xfrm>
        </p:grpSpPr>
        <p:sp>
          <p:nvSpPr>
            <p:cNvPr id="23" name="Oval 6"/>
            <p:cNvSpPr>
              <a:spLocks noChangeAspect="1" noChangeArrowheads="1"/>
            </p:cNvSpPr>
            <p:nvPr/>
          </p:nvSpPr>
          <p:spPr bwMode="auto">
            <a:xfrm>
              <a:off x="918" y="2352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24" name="Oval 7"/>
            <p:cNvSpPr>
              <a:spLocks noChangeAspect="1" noChangeArrowheads="1"/>
            </p:cNvSpPr>
            <p:nvPr/>
          </p:nvSpPr>
          <p:spPr bwMode="auto">
            <a:xfrm>
              <a:off x="960" y="2329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27" name="Oval 8"/>
            <p:cNvSpPr>
              <a:spLocks noChangeAspect="1" noChangeArrowheads="1"/>
            </p:cNvSpPr>
            <p:nvPr/>
          </p:nvSpPr>
          <p:spPr bwMode="auto">
            <a:xfrm>
              <a:off x="985" y="2354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28" name="Oval 9"/>
            <p:cNvSpPr>
              <a:spLocks noChangeAspect="1" noChangeArrowheads="1"/>
            </p:cNvSpPr>
            <p:nvPr/>
          </p:nvSpPr>
          <p:spPr bwMode="auto">
            <a:xfrm>
              <a:off x="1010" y="2343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29" name="Oval 10"/>
            <p:cNvSpPr>
              <a:spLocks noChangeAspect="1" noChangeArrowheads="1"/>
            </p:cNvSpPr>
            <p:nvPr/>
          </p:nvSpPr>
          <p:spPr bwMode="auto">
            <a:xfrm>
              <a:off x="1038" y="2395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30" name="Oval 11"/>
            <p:cNvSpPr>
              <a:spLocks noChangeAspect="1" noChangeArrowheads="1"/>
            </p:cNvSpPr>
            <p:nvPr/>
          </p:nvSpPr>
          <p:spPr bwMode="auto">
            <a:xfrm>
              <a:off x="912" y="2400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31" name="Oval 12"/>
            <p:cNvSpPr>
              <a:spLocks noChangeAspect="1" noChangeArrowheads="1"/>
            </p:cNvSpPr>
            <p:nvPr/>
          </p:nvSpPr>
          <p:spPr bwMode="auto">
            <a:xfrm>
              <a:off x="912" y="2425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32" name="Oval 13"/>
            <p:cNvSpPr>
              <a:spLocks noChangeAspect="1" noChangeArrowheads="1"/>
            </p:cNvSpPr>
            <p:nvPr/>
          </p:nvSpPr>
          <p:spPr bwMode="auto">
            <a:xfrm>
              <a:off x="937" y="2450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33" name="Oval 14"/>
            <p:cNvSpPr>
              <a:spLocks noChangeAspect="1" noChangeArrowheads="1"/>
            </p:cNvSpPr>
            <p:nvPr/>
          </p:nvSpPr>
          <p:spPr bwMode="auto">
            <a:xfrm>
              <a:off x="962" y="2439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34" name="Oval 15"/>
            <p:cNvSpPr>
              <a:spLocks noChangeAspect="1" noChangeArrowheads="1"/>
            </p:cNvSpPr>
            <p:nvPr/>
          </p:nvSpPr>
          <p:spPr bwMode="auto">
            <a:xfrm>
              <a:off x="987" y="2473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35" name="Oval 16"/>
            <p:cNvSpPr>
              <a:spLocks noChangeAspect="1" noChangeArrowheads="1"/>
            </p:cNvSpPr>
            <p:nvPr/>
          </p:nvSpPr>
          <p:spPr bwMode="auto">
            <a:xfrm rot="-4540637">
              <a:off x="934" y="2429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36" name="Oval 17"/>
            <p:cNvSpPr>
              <a:spLocks noChangeAspect="1" noChangeArrowheads="1"/>
            </p:cNvSpPr>
            <p:nvPr/>
          </p:nvSpPr>
          <p:spPr bwMode="auto">
            <a:xfrm rot="-4540637">
              <a:off x="959" y="2436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37" name="Oval 18"/>
            <p:cNvSpPr>
              <a:spLocks noChangeAspect="1" noChangeArrowheads="1"/>
            </p:cNvSpPr>
            <p:nvPr/>
          </p:nvSpPr>
          <p:spPr bwMode="auto">
            <a:xfrm rot="-4540637">
              <a:off x="989" y="2418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38" name="Oval 19"/>
            <p:cNvSpPr>
              <a:spLocks noChangeAspect="1" noChangeArrowheads="1"/>
            </p:cNvSpPr>
            <p:nvPr/>
          </p:nvSpPr>
          <p:spPr bwMode="auto">
            <a:xfrm rot="-4540637">
              <a:off x="985" y="2391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39" name="Oval 20"/>
            <p:cNvSpPr>
              <a:spLocks noChangeAspect="1" noChangeArrowheads="1"/>
            </p:cNvSpPr>
            <p:nvPr/>
          </p:nvSpPr>
          <p:spPr bwMode="auto">
            <a:xfrm rot="-4540637">
              <a:off x="1024" y="2375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</p:grpSp>
      <p:grpSp>
        <p:nvGrpSpPr>
          <p:cNvPr id="45" name="Grouper 44"/>
          <p:cNvGrpSpPr/>
          <p:nvPr/>
        </p:nvGrpSpPr>
        <p:grpSpPr>
          <a:xfrm>
            <a:off x="3287565" y="4220542"/>
            <a:ext cx="4246026" cy="884858"/>
            <a:chOff x="3287565" y="4220542"/>
            <a:chExt cx="4246026" cy="884858"/>
          </a:xfrm>
        </p:grpSpPr>
        <p:sp>
          <p:nvSpPr>
            <p:cNvPr id="41" name="Text Box 2"/>
            <p:cNvSpPr txBox="1">
              <a:spLocks noChangeArrowheads="1"/>
            </p:cNvSpPr>
            <p:nvPr/>
          </p:nvSpPr>
          <p:spPr bwMode="auto">
            <a:xfrm>
              <a:off x="3352800" y="4220542"/>
              <a:ext cx="4180791" cy="884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prstTxWarp prst="textNoShape">
                <a:avLst/>
              </a:prstTxWarp>
              <a:spAutoFit/>
            </a:bodyPr>
            <a:lstStyle/>
            <a:p>
              <a:pPr algn="r">
                <a:lnSpc>
                  <a:spcPct val="70000"/>
                </a:lnSpc>
              </a:pPr>
              <a:r>
                <a:rPr lang="en-US" sz="5000" b="1" dirty="0" smtClean="0">
                  <a:solidFill>
                    <a:schemeClr val="accent4"/>
                  </a:solidFill>
                </a:rPr>
                <a:t>SPREAD</a:t>
              </a:r>
            </a:p>
            <a:p>
              <a:pPr algn="r">
                <a:lnSpc>
                  <a:spcPct val="70000"/>
                </a:lnSpc>
              </a:pPr>
              <a:r>
                <a:rPr lang="en-US" sz="3000" b="1" dirty="0" smtClean="0">
                  <a:solidFill>
                    <a:schemeClr val="accent4"/>
                  </a:solidFill>
                </a:rPr>
                <a:t>(minimum button size)</a:t>
              </a:r>
              <a:endParaRPr lang="en-US" sz="3000" b="1" dirty="0">
                <a:solidFill>
                  <a:schemeClr val="accent4"/>
                </a:solidFill>
              </a:endParaRPr>
            </a:p>
          </p:txBody>
        </p:sp>
        <p:cxnSp>
          <p:nvCxnSpPr>
            <p:cNvPr id="42" name="Connecteur droit 41"/>
            <p:cNvCxnSpPr/>
            <p:nvPr/>
          </p:nvCxnSpPr>
          <p:spPr>
            <a:xfrm rot="10800000" flipV="1">
              <a:off x="3287565" y="4331732"/>
              <a:ext cx="1208235" cy="11668"/>
            </a:xfrm>
            <a:prstGeom prst="line">
              <a:avLst/>
            </a:prstGeom>
            <a:ln w="38100">
              <a:solidFill>
                <a:schemeClr val="accent4"/>
              </a:solidFill>
              <a:prstDash val="solid"/>
              <a:headEnd type="triangle" w="lg" len="lg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Rectangle 42"/>
            <p:cNvSpPr/>
            <p:nvPr/>
          </p:nvSpPr>
          <p:spPr>
            <a:xfrm>
              <a:off x="3571517" y="4278868"/>
              <a:ext cx="55345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dirty="0" smtClean="0">
                  <a:solidFill>
                    <a:srgbClr val="99CC00"/>
                  </a:solidFill>
                </a:rPr>
                <a:t>mm</a:t>
              </a:r>
              <a:endParaRPr lang="fr-FR" dirty="0">
                <a:solidFill>
                  <a:srgbClr val="99CC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824671" y="6213157"/>
            <a:ext cx="1166929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 smtClean="0">
                <a:latin typeface="Helvetica Neue Light"/>
                <a:ea typeface="+mj-ea"/>
                <a:cs typeface="Helvetica Neue Light"/>
              </a:rPr>
              <a:t>[Nokia]</a:t>
            </a:r>
          </a:p>
        </p:txBody>
      </p:sp>
      <p:pic>
        <p:nvPicPr>
          <p:cNvPr id="5" name="Image 4" descr="Screen shot 2011-05-07 at 21.39.2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200" y="742950"/>
            <a:ext cx="7213600" cy="537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r 8"/>
          <p:cNvGrpSpPr/>
          <p:nvPr/>
        </p:nvGrpSpPr>
        <p:grpSpPr>
          <a:xfrm>
            <a:off x="-76200" y="1143000"/>
            <a:ext cx="6634535" cy="4495800"/>
            <a:chOff x="1066800" y="762000"/>
            <a:chExt cx="6634535" cy="4495800"/>
          </a:xfrm>
        </p:grpSpPr>
        <p:pic>
          <p:nvPicPr>
            <p:cNvPr id="7" name="Bild 1"/>
            <p:cNvPicPr>
              <a:picLocks noChangeAspect="1" noChangeArrowheads="1"/>
            </p:cNvPicPr>
            <p:nvPr/>
          </p:nvPicPr>
          <p:blipFill>
            <a:blip r:embed="rId3"/>
            <a:srcRect r="40311"/>
            <a:stretch>
              <a:fillRect/>
            </a:stretch>
          </p:blipFill>
          <p:spPr bwMode="auto">
            <a:xfrm>
              <a:off x="1066800" y="762000"/>
              <a:ext cx="5878728" cy="449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7"/>
            <p:cNvSpPr/>
            <p:nvPr/>
          </p:nvSpPr>
          <p:spPr>
            <a:xfrm rot="513228">
              <a:off x="6567063" y="3347365"/>
              <a:ext cx="1134272" cy="18362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5" name="Ellipse 24"/>
          <p:cNvSpPr/>
          <p:nvPr/>
        </p:nvSpPr>
        <p:spPr>
          <a:xfrm>
            <a:off x="3276600" y="3200400"/>
            <a:ext cx="1600200" cy="762000"/>
          </a:xfrm>
          <a:prstGeom prst="ellipse">
            <a:avLst/>
          </a:prstGeom>
          <a:solidFill>
            <a:srgbClr val="E3C49C"/>
          </a:solidFill>
          <a:ln w="31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Ellipse 25"/>
          <p:cNvSpPr/>
          <p:nvPr/>
        </p:nvSpPr>
        <p:spPr>
          <a:xfrm>
            <a:off x="4038600" y="3505200"/>
            <a:ext cx="152400" cy="152400"/>
          </a:xfrm>
          <a:prstGeom prst="ellipse">
            <a:avLst/>
          </a:prstGeom>
          <a:solidFill>
            <a:schemeClr val="tx1"/>
          </a:solidFill>
          <a:ln w="317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/>
          <p:cNvSpPr/>
          <p:nvPr/>
        </p:nvSpPr>
        <p:spPr>
          <a:xfrm>
            <a:off x="6609308" y="3276600"/>
            <a:ext cx="10827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Helvetica Neue Light"/>
                <a:ea typeface="+mj-ea"/>
                <a:cs typeface="Helvetica Neue Light"/>
              </a:rPr>
              <a:t>target</a:t>
            </a:r>
            <a:endParaRPr lang="fr-FR" sz="2800" dirty="0"/>
          </a:p>
        </p:txBody>
      </p:sp>
      <p:grpSp>
        <p:nvGrpSpPr>
          <p:cNvPr id="3" name="Group 5"/>
          <p:cNvGrpSpPr>
            <a:grpSpLocks/>
          </p:cNvGrpSpPr>
          <p:nvPr/>
        </p:nvGrpSpPr>
        <p:grpSpPr bwMode="auto">
          <a:xfrm rot="19110506">
            <a:off x="3407945" y="3076661"/>
            <a:ext cx="934386" cy="1047268"/>
            <a:chOff x="912" y="2329"/>
            <a:chExt cx="149" cy="167"/>
          </a:xfrm>
        </p:grpSpPr>
        <p:sp>
          <p:nvSpPr>
            <p:cNvPr id="23" name="Oval 6"/>
            <p:cNvSpPr>
              <a:spLocks noChangeAspect="1" noChangeArrowheads="1"/>
            </p:cNvSpPr>
            <p:nvPr/>
          </p:nvSpPr>
          <p:spPr bwMode="auto">
            <a:xfrm>
              <a:off x="918" y="2352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24" name="Oval 7"/>
            <p:cNvSpPr>
              <a:spLocks noChangeAspect="1" noChangeArrowheads="1"/>
            </p:cNvSpPr>
            <p:nvPr/>
          </p:nvSpPr>
          <p:spPr bwMode="auto">
            <a:xfrm>
              <a:off x="960" y="2329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27" name="Oval 8"/>
            <p:cNvSpPr>
              <a:spLocks noChangeAspect="1" noChangeArrowheads="1"/>
            </p:cNvSpPr>
            <p:nvPr/>
          </p:nvSpPr>
          <p:spPr bwMode="auto">
            <a:xfrm>
              <a:off x="985" y="2354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28" name="Oval 9"/>
            <p:cNvSpPr>
              <a:spLocks noChangeAspect="1" noChangeArrowheads="1"/>
            </p:cNvSpPr>
            <p:nvPr/>
          </p:nvSpPr>
          <p:spPr bwMode="auto">
            <a:xfrm>
              <a:off x="1010" y="2343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29" name="Oval 10"/>
            <p:cNvSpPr>
              <a:spLocks noChangeAspect="1" noChangeArrowheads="1"/>
            </p:cNvSpPr>
            <p:nvPr/>
          </p:nvSpPr>
          <p:spPr bwMode="auto">
            <a:xfrm>
              <a:off x="1038" y="2395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30" name="Oval 11"/>
            <p:cNvSpPr>
              <a:spLocks noChangeAspect="1" noChangeArrowheads="1"/>
            </p:cNvSpPr>
            <p:nvPr/>
          </p:nvSpPr>
          <p:spPr bwMode="auto">
            <a:xfrm>
              <a:off x="912" y="2400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31" name="Oval 12"/>
            <p:cNvSpPr>
              <a:spLocks noChangeAspect="1" noChangeArrowheads="1"/>
            </p:cNvSpPr>
            <p:nvPr/>
          </p:nvSpPr>
          <p:spPr bwMode="auto">
            <a:xfrm>
              <a:off x="912" y="2425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32" name="Oval 13"/>
            <p:cNvSpPr>
              <a:spLocks noChangeAspect="1" noChangeArrowheads="1"/>
            </p:cNvSpPr>
            <p:nvPr/>
          </p:nvSpPr>
          <p:spPr bwMode="auto">
            <a:xfrm>
              <a:off x="937" y="2450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33" name="Oval 14"/>
            <p:cNvSpPr>
              <a:spLocks noChangeAspect="1" noChangeArrowheads="1"/>
            </p:cNvSpPr>
            <p:nvPr/>
          </p:nvSpPr>
          <p:spPr bwMode="auto">
            <a:xfrm>
              <a:off x="962" y="2439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34" name="Oval 15"/>
            <p:cNvSpPr>
              <a:spLocks noChangeAspect="1" noChangeArrowheads="1"/>
            </p:cNvSpPr>
            <p:nvPr/>
          </p:nvSpPr>
          <p:spPr bwMode="auto">
            <a:xfrm>
              <a:off x="987" y="2473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35" name="Oval 16"/>
            <p:cNvSpPr>
              <a:spLocks noChangeAspect="1" noChangeArrowheads="1"/>
            </p:cNvSpPr>
            <p:nvPr/>
          </p:nvSpPr>
          <p:spPr bwMode="auto">
            <a:xfrm rot="-4540637">
              <a:off x="934" y="2429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36" name="Oval 17"/>
            <p:cNvSpPr>
              <a:spLocks noChangeAspect="1" noChangeArrowheads="1"/>
            </p:cNvSpPr>
            <p:nvPr/>
          </p:nvSpPr>
          <p:spPr bwMode="auto">
            <a:xfrm rot="-4540637">
              <a:off x="959" y="2436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37" name="Oval 18"/>
            <p:cNvSpPr>
              <a:spLocks noChangeAspect="1" noChangeArrowheads="1"/>
            </p:cNvSpPr>
            <p:nvPr/>
          </p:nvSpPr>
          <p:spPr bwMode="auto">
            <a:xfrm rot="-4540637">
              <a:off x="989" y="2418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38" name="Oval 19"/>
            <p:cNvSpPr>
              <a:spLocks noChangeAspect="1" noChangeArrowheads="1"/>
            </p:cNvSpPr>
            <p:nvPr/>
          </p:nvSpPr>
          <p:spPr bwMode="auto">
            <a:xfrm rot="-4540637">
              <a:off x="985" y="2391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39" name="Oval 20"/>
            <p:cNvSpPr>
              <a:spLocks noChangeAspect="1" noChangeArrowheads="1"/>
            </p:cNvSpPr>
            <p:nvPr/>
          </p:nvSpPr>
          <p:spPr bwMode="auto">
            <a:xfrm rot="-4540637">
              <a:off x="1024" y="2375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</p:grpSp>
      <p:cxnSp>
        <p:nvCxnSpPr>
          <p:cNvPr id="40" name="Connecteur droit 39"/>
          <p:cNvCxnSpPr/>
          <p:nvPr/>
        </p:nvCxnSpPr>
        <p:spPr>
          <a:xfrm rot="5400000">
            <a:off x="4249616" y="3675184"/>
            <a:ext cx="762000" cy="117231"/>
          </a:xfrm>
          <a:prstGeom prst="line">
            <a:avLst/>
          </a:prstGeom>
          <a:ln>
            <a:solidFill>
              <a:schemeClr val="tx1"/>
            </a:solidFill>
          </a:ln>
          <a:effectLst>
            <a:glow rad="88900">
              <a:schemeClr val="bg1">
                <a:alpha val="75000"/>
              </a:schemeClr>
            </a:glo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Connecteur droit 43"/>
          <p:cNvCxnSpPr/>
          <p:nvPr/>
        </p:nvCxnSpPr>
        <p:spPr>
          <a:xfrm>
            <a:off x="4191000" y="3657600"/>
            <a:ext cx="838201" cy="77788"/>
          </a:xfrm>
          <a:prstGeom prst="line">
            <a:avLst/>
          </a:prstGeom>
          <a:ln>
            <a:solidFill>
              <a:schemeClr val="tx1"/>
            </a:solidFill>
          </a:ln>
          <a:effectLst>
            <a:glow rad="88900">
              <a:schemeClr val="bg1">
                <a:alpha val="75000"/>
              </a:schemeClr>
            </a:glo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2" name="Grouper 51"/>
          <p:cNvGrpSpPr/>
          <p:nvPr/>
        </p:nvGrpSpPr>
        <p:grpSpPr>
          <a:xfrm>
            <a:off x="3302013" y="4114800"/>
            <a:ext cx="3307295" cy="1034281"/>
            <a:chOff x="3302013" y="4114800"/>
            <a:chExt cx="3307295" cy="1034281"/>
          </a:xfrm>
        </p:grpSpPr>
        <p:cxnSp>
          <p:nvCxnSpPr>
            <p:cNvPr id="45" name="Connecteur droit 44"/>
            <p:cNvCxnSpPr/>
            <p:nvPr/>
          </p:nvCxnSpPr>
          <p:spPr>
            <a:xfrm rot="10800000">
              <a:off x="3302013" y="4114800"/>
              <a:ext cx="1150174" cy="430020"/>
            </a:xfrm>
            <a:prstGeom prst="line">
              <a:avLst/>
            </a:prstGeom>
            <a:ln w="38100">
              <a:solidFill>
                <a:srgbClr val="95D94B"/>
              </a:solidFill>
              <a:prstDash val="soli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Rectangle 45"/>
            <p:cNvSpPr/>
            <p:nvPr/>
          </p:nvSpPr>
          <p:spPr>
            <a:xfrm rot="320029">
              <a:off x="3676849" y="4419600"/>
              <a:ext cx="55345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fr-FR" dirty="0" smtClean="0">
                  <a:solidFill>
                    <a:schemeClr val="accent4"/>
                  </a:solidFill>
                </a:rPr>
                <a:t>mm</a:t>
              </a:r>
              <a:endParaRPr lang="fr-FR" dirty="0">
                <a:solidFill>
                  <a:schemeClr val="accent4"/>
                </a:solidFill>
              </a:endParaRPr>
            </a:p>
          </p:txBody>
        </p:sp>
        <p:sp>
          <p:nvSpPr>
            <p:cNvPr id="49" name="Text Box 2"/>
            <p:cNvSpPr txBox="1">
              <a:spLocks noChangeArrowheads="1"/>
            </p:cNvSpPr>
            <p:nvPr/>
          </p:nvSpPr>
          <p:spPr bwMode="auto">
            <a:xfrm>
              <a:off x="4419600" y="4572000"/>
              <a:ext cx="2189708" cy="5770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prstTxWarp prst="textNoShape">
                <a:avLst/>
              </a:prstTxWarp>
              <a:spAutoFit/>
            </a:bodyPr>
            <a:lstStyle/>
            <a:p>
              <a:pPr algn="r">
                <a:lnSpc>
                  <a:spcPct val="70000"/>
                </a:lnSpc>
              </a:pPr>
              <a:r>
                <a:rPr lang="en-US" sz="5000" b="1" dirty="0" smtClean="0">
                  <a:solidFill>
                    <a:srgbClr val="99CC00"/>
                  </a:solidFill>
                </a:rPr>
                <a:t>OFFSET</a:t>
              </a:r>
              <a:endParaRPr lang="en-US" sz="12000" b="1" dirty="0">
                <a:solidFill>
                  <a:srgbClr val="99CC00"/>
                </a:solidFill>
              </a:endParaRPr>
            </a:p>
          </p:txBody>
        </p:sp>
      </p:grpSp>
      <p:cxnSp>
        <p:nvCxnSpPr>
          <p:cNvPr id="53" name="Connecteur droit 52"/>
          <p:cNvCxnSpPr/>
          <p:nvPr/>
        </p:nvCxnSpPr>
        <p:spPr>
          <a:xfrm rot="10800000">
            <a:off x="4800600" y="3581400"/>
            <a:ext cx="1712860" cy="1588"/>
          </a:xfrm>
          <a:prstGeom prst="line">
            <a:avLst/>
          </a:prstGeom>
          <a:ln w="12700">
            <a:solidFill>
              <a:schemeClr val="tx1"/>
            </a:solidFill>
            <a:prstDash val="solid"/>
            <a:tailEnd type="non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Rectangle 40"/>
          <p:cNvSpPr/>
          <p:nvPr/>
        </p:nvSpPr>
        <p:spPr>
          <a:xfrm>
            <a:off x="381000" y="5715000"/>
            <a:ext cx="7306277" cy="89255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600" dirty="0" smtClean="0">
                <a:latin typeface="Helvetica Neue Light"/>
                <a:ea typeface="+mj-ea"/>
                <a:cs typeface="Helvetica Neue Light"/>
              </a:rPr>
              <a:t>Perceived input point problem </a:t>
            </a:r>
            <a:r>
              <a:rPr lang="en-US" sz="2600" dirty="0" smtClean="0">
                <a:latin typeface="Helvetica Neue Light"/>
                <a:cs typeface="Helvetica Neue Light"/>
              </a:rPr>
              <a:t>[Vogel 06], </a:t>
            </a:r>
          </a:p>
          <a:p>
            <a:r>
              <a:rPr lang="en-US" sz="2600" dirty="0" smtClean="0">
                <a:latin typeface="Helvetica Neue Light"/>
                <a:ea typeface="+mj-ea"/>
                <a:cs typeface="Helvetica Neue Light"/>
              </a:rPr>
              <a:t>Generalized perceived input point model [</a:t>
            </a:r>
            <a:r>
              <a:rPr lang="en-US" sz="2600" dirty="0" err="1" smtClean="0">
                <a:latin typeface="Helvetica Neue Light"/>
                <a:ea typeface="+mj-ea"/>
                <a:cs typeface="Helvetica Neue Light"/>
              </a:rPr>
              <a:t>Holz</a:t>
            </a:r>
            <a:r>
              <a:rPr lang="en-US" sz="2600" dirty="0" smtClean="0">
                <a:latin typeface="Helvetica Neue Light"/>
                <a:ea typeface="+mj-ea"/>
                <a:cs typeface="Helvetica Neue Light"/>
              </a:rPr>
              <a:t> 10]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rouper 70"/>
          <p:cNvGrpSpPr/>
          <p:nvPr/>
        </p:nvGrpSpPr>
        <p:grpSpPr>
          <a:xfrm>
            <a:off x="990600" y="1921653"/>
            <a:ext cx="7162800" cy="3352800"/>
            <a:chOff x="838200" y="1676400"/>
            <a:chExt cx="7162800" cy="3352800"/>
          </a:xfrm>
        </p:grpSpPr>
        <p:sp>
          <p:nvSpPr>
            <p:cNvPr id="69" name="Rectangle à coins arrondis 68"/>
            <p:cNvSpPr/>
            <p:nvPr/>
          </p:nvSpPr>
          <p:spPr>
            <a:xfrm>
              <a:off x="838200" y="1676400"/>
              <a:ext cx="2819400" cy="3342854"/>
            </a:xfrm>
            <a:prstGeom prst="roundRect">
              <a:avLst/>
            </a:prstGeom>
            <a:solidFill>
              <a:schemeClr val="accent4">
                <a:alpha val="68000"/>
              </a:schemeClr>
            </a:solidFill>
            <a:ln>
              <a:solidFill>
                <a:schemeClr val="accent4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0" name="Rectangle à coins arrondis 69"/>
            <p:cNvSpPr/>
            <p:nvPr/>
          </p:nvSpPr>
          <p:spPr>
            <a:xfrm>
              <a:off x="5181600" y="1686346"/>
              <a:ext cx="2819400" cy="3342854"/>
            </a:xfrm>
            <a:prstGeom prst="roundRect">
              <a:avLst/>
            </a:prstGeom>
            <a:solidFill>
              <a:schemeClr val="accent4">
                <a:alpha val="68000"/>
              </a:schemeClr>
            </a:solidFill>
            <a:ln>
              <a:solidFill>
                <a:schemeClr val="accent4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30" name="Grouper 29"/>
          <p:cNvGrpSpPr/>
          <p:nvPr/>
        </p:nvGrpSpPr>
        <p:grpSpPr>
          <a:xfrm>
            <a:off x="7086064" y="2117126"/>
            <a:ext cx="838736" cy="828254"/>
            <a:chOff x="1498531" y="1457746"/>
            <a:chExt cx="838736" cy="828254"/>
          </a:xfrm>
        </p:grpSpPr>
        <p:cxnSp>
          <p:nvCxnSpPr>
            <p:cNvPr id="8" name="Connecteur droit 7"/>
            <p:cNvCxnSpPr/>
            <p:nvPr/>
          </p:nvCxnSpPr>
          <p:spPr>
            <a:xfrm>
              <a:off x="1498531" y="1895054"/>
              <a:ext cx="838736" cy="685"/>
            </a:xfrm>
            <a:prstGeom prst="line">
              <a:avLst/>
            </a:prstGeom>
            <a:ln>
              <a:solidFill>
                <a:schemeClr val="tx1"/>
              </a:solidFill>
            </a:ln>
            <a:effectLst>
              <a:glow rad="88900">
                <a:schemeClr val="bg1">
                  <a:alpha val="75000"/>
                </a:schemeClr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/>
            <p:cNvCxnSpPr/>
            <p:nvPr/>
          </p:nvCxnSpPr>
          <p:spPr>
            <a:xfrm rot="5400000" flipH="1" flipV="1">
              <a:off x="1479702" y="1860703"/>
              <a:ext cx="828254" cy="22340"/>
            </a:xfrm>
            <a:prstGeom prst="line">
              <a:avLst/>
            </a:prstGeom>
            <a:ln>
              <a:solidFill>
                <a:schemeClr val="tx1"/>
              </a:solidFill>
            </a:ln>
            <a:effectLst>
              <a:glow rad="88900">
                <a:schemeClr val="bg1">
                  <a:alpha val="75000"/>
                </a:schemeClr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5"/>
          <p:cNvGrpSpPr>
            <a:grpSpLocks/>
          </p:cNvGrpSpPr>
          <p:nvPr/>
        </p:nvGrpSpPr>
        <p:grpSpPr bwMode="auto">
          <a:xfrm rot="19110506">
            <a:off x="5563673" y="4125269"/>
            <a:ext cx="934386" cy="1047268"/>
            <a:chOff x="912" y="2329"/>
            <a:chExt cx="149" cy="167"/>
          </a:xfrm>
        </p:grpSpPr>
        <p:sp>
          <p:nvSpPr>
            <p:cNvPr id="35" name="Oval 6"/>
            <p:cNvSpPr>
              <a:spLocks noChangeAspect="1" noChangeArrowheads="1"/>
            </p:cNvSpPr>
            <p:nvPr/>
          </p:nvSpPr>
          <p:spPr bwMode="auto">
            <a:xfrm>
              <a:off x="918" y="2352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36" name="Oval 7"/>
            <p:cNvSpPr>
              <a:spLocks noChangeAspect="1" noChangeArrowheads="1"/>
            </p:cNvSpPr>
            <p:nvPr/>
          </p:nvSpPr>
          <p:spPr bwMode="auto">
            <a:xfrm>
              <a:off x="960" y="2329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37" name="Oval 8"/>
            <p:cNvSpPr>
              <a:spLocks noChangeAspect="1" noChangeArrowheads="1"/>
            </p:cNvSpPr>
            <p:nvPr/>
          </p:nvSpPr>
          <p:spPr bwMode="auto">
            <a:xfrm>
              <a:off x="985" y="2354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38" name="Oval 9"/>
            <p:cNvSpPr>
              <a:spLocks noChangeAspect="1" noChangeArrowheads="1"/>
            </p:cNvSpPr>
            <p:nvPr/>
          </p:nvSpPr>
          <p:spPr bwMode="auto">
            <a:xfrm>
              <a:off x="1010" y="2343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39" name="Oval 10"/>
            <p:cNvSpPr>
              <a:spLocks noChangeAspect="1" noChangeArrowheads="1"/>
            </p:cNvSpPr>
            <p:nvPr/>
          </p:nvSpPr>
          <p:spPr bwMode="auto">
            <a:xfrm>
              <a:off x="1038" y="2395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40" name="Oval 11"/>
            <p:cNvSpPr>
              <a:spLocks noChangeAspect="1" noChangeArrowheads="1"/>
            </p:cNvSpPr>
            <p:nvPr/>
          </p:nvSpPr>
          <p:spPr bwMode="auto">
            <a:xfrm>
              <a:off x="912" y="2400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41" name="Oval 12"/>
            <p:cNvSpPr>
              <a:spLocks noChangeAspect="1" noChangeArrowheads="1"/>
            </p:cNvSpPr>
            <p:nvPr/>
          </p:nvSpPr>
          <p:spPr bwMode="auto">
            <a:xfrm>
              <a:off x="912" y="2425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42" name="Oval 13"/>
            <p:cNvSpPr>
              <a:spLocks noChangeAspect="1" noChangeArrowheads="1"/>
            </p:cNvSpPr>
            <p:nvPr/>
          </p:nvSpPr>
          <p:spPr bwMode="auto">
            <a:xfrm>
              <a:off x="937" y="2450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43" name="Oval 14"/>
            <p:cNvSpPr>
              <a:spLocks noChangeAspect="1" noChangeArrowheads="1"/>
            </p:cNvSpPr>
            <p:nvPr/>
          </p:nvSpPr>
          <p:spPr bwMode="auto">
            <a:xfrm>
              <a:off x="962" y="2439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44" name="Oval 15"/>
            <p:cNvSpPr>
              <a:spLocks noChangeAspect="1" noChangeArrowheads="1"/>
            </p:cNvSpPr>
            <p:nvPr/>
          </p:nvSpPr>
          <p:spPr bwMode="auto">
            <a:xfrm>
              <a:off x="987" y="2473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45" name="Oval 16"/>
            <p:cNvSpPr>
              <a:spLocks noChangeAspect="1" noChangeArrowheads="1"/>
            </p:cNvSpPr>
            <p:nvPr/>
          </p:nvSpPr>
          <p:spPr bwMode="auto">
            <a:xfrm rot="17059363">
              <a:off x="950" y="2395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46" name="Oval 17"/>
            <p:cNvSpPr>
              <a:spLocks noChangeAspect="1" noChangeArrowheads="1"/>
            </p:cNvSpPr>
            <p:nvPr/>
          </p:nvSpPr>
          <p:spPr bwMode="auto">
            <a:xfrm rot="-4540637">
              <a:off x="959" y="2436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47" name="Oval 18"/>
            <p:cNvSpPr>
              <a:spLocks noChangeAspect="1" noChangeArrowheads="1"/>
            </p:cNvSpPr>
            <p:nvPr/>
          </p:nvSpPr>
          <p:spPr bwMode="auto">
            <a:xfrm rot="-4540637">
              <a:off x="989" y="2418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48" name="Oval 19"/>
            <p:cNvSpPr>
              <a:spLocks noChangeAspect="1" noChangeArrowheads="1"/>
            </p:cNvSpPr>
            <p:nvPr/>
          </p:nvSpPr>
          <p:spPr bwMode="auto">
            <a:xfrm rot="-4540637">
              <a:off x="985" y="2391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49" name="Oval 20"/>
            <p:cNvSpPr>
              <a:spLocks noChangeAspect="1" noChangeArrowheads="1"/>
            </p:cNvSpPr>
            <p:nvPr/>
          </p:nvSpPr>
          <p:spPr bwMode="auto">
            <a:xfrm rot="-4540637">
              <a:off x="1024" y="2375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</p:grpSp>
      <p:grpSp>
        <p:nvGrpSpPr>
          <p:cNvPr id="66" name="Grouper 65"/>
          <p:cNvGrpSpPr/>
          <p:nvPr/>
        </p:nvGrpSpPr>
        <p:grpSpPr>
          <a:xfrm>
            <a:off x="2577718" y="2117126"/>
            <a:ext cx="838736" cy="828254"/>
            <a:chOff x="1498531" y="1457746"/>
            <a:chExt cx="838736" cy="828254"/>
          </a:xfrm>
        </p:grpSpPr>
        <p:cxnSp>
          <p:nvCxnSpPr>
            <p:cNvPr id="67" name="Connecteur droit 66"/>
            <p:cNvCxnSpPr/>
            <p:nvPr/>
          </p:nvCxnSpPr>
          <p:spPr>
            <a:xfrm>
              <a:off x="1498531" y="1895054"/>
              <a:ext cx="838736" cy="685"/>
            </a:xfrm>
            <a:prstGeom prst="line">
              <a:avLst/>
            </a:prstGeom>
            <a:ln>
              <a:solidFill>
                <a:schemeClr val="tx1"/>
              </a:solidFill>
            </a:ln>
            <a:effectLst>
              <a:glow rad="88900">
                <a:schemeClr val="bg1">
                  <a:alpha val="75000"/>
                </a:schemeClr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/>
            <p:cNvCxnSpPr/>
            <p:nvPr/>
          </p:nvCxnSpPr>
          <p:spPr>
            <a:xfrm rot="5400000" flipH="1" flipV="1">
              <a:off x="1479702" y="1860703"/>
              <a:ext cx="828254" cy="22340"/>
            </a:xfrm>
            <a:prstGeom prst="line">
              <a:avLst/>
            </a:prstGeom>
            <a:ln>
              <a:solidFill>
                <a:schemeClr val="tx1"/>
              </a:solidFill>
            </a:ln>
            <a:effectLst>
              <a:glow rad="88900">
                <a:schemeClr val="bg1">
                  <a:alpha val="75000"/>
                </a:schemeClr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Group 5"/>
          <p:cNvGrpSpPr>
            <a:grpSpLocks/>
          </p:cNvGrpSpPr>
          <p:nvPr/>
        </p:nvGrpSpPr>
        <p:grpSpPr bwMode="auto">
          <a:xfrm rot="19110506">
            <a:off x="815836" y="2123592"/>
            <a:ext cx="2884668" cy="3079109"/>
            <a:chOff x="912" y="2082"/>
            <a:chExt cx="460" cy="491"/>
          </a:xfrm>
        </p:grpSpPr>
        <p:sp>
          <p:nvSpPr>
            <p:cNvPr id="74" name="Oval 6"/>
            <p:cNvSpPr>
              <a:spLocks noChangeAspect="1" noChangeArrowheads="1"/>
            </p:cNvSpPr>
            <p:nvPr/>
          </p:nvSpPr>
          <p:spPr bwMode="auto">
            <a:xfrm>
              <a:off x="945" y="2272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75" name="Oval 7"/>
            <p:cNvSpPr>
              <a:spLocks noChangeAspect="1" noChangeArrowheads="1"/>
            </p:cNvSpPr>
            <p:nvPr/>
          </p:nvSpPr>
          <p:spPr bwMode="auto">
            <a:xfrm>
              <a:off x="1079" y="2194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76" name="Oval 8"/>
            <p:cNvSpPr>
              <a:spLocks noChangeAspect="1" noChangeArrowheads="1"/>
            </p:cNvSpPr>
            <p:nvPr/>
          </p:nvSpPr>
          <p:spPr bwMode="auto">
            <a:xfrm>
              <a:off x="1349" y="2387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77" name="Oval 9"/>
            <p:cNvSpPr>
              <a:spLocks noChangeAspect="1" noChangeArrowheads="1"/>
            </p:cNvSpPr>
            <p:nvPr/>
          </p:nvSpPr>
          <p:spPr bwMode="auto">
            <a:xfrm>
              <a:off x="1154" y="2082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78" name="Oval 10"/>
            <p:cNvSpPr>
              <a:spLocks noChangeAspect="1" noChangeArrowheads="1"/>
            </p:cNvSpPr>
            <p:nvPr/>
          </p:nvSpPr>
          <p:spPr bwMode="auto">
            <a:xfrm>
              <a:off x="1273" y="2449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79" name="Oval 11"/>
            <p:cNvSpPr>
              <a:spLocks noChangeAspect="1" noChangeArrowheads="1"/>
            </p:cNvSpPr>
            <p:nvPr/>
          </p:nvSpPr>
          <p:spPr bwMode="auto">
            <a:xfrm>
              <a:off x="912" y="2400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80" name="Oval 12"/>
            <p:cNvSpPr>
              <a:spLocks noChangeAspect="1" noChangeArrowheads="1"/>
            </p:cNvSpPr>
            <p:nvPr/>
          </p:nvSpPr>
          <p:spPr bwMode="auto">
            <a:xfrm>
              <a:off x="1186" y="2309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81" name="Oval 13"/>
            <p:cNvSpPr>
              <a:spLocks noChangeAspect="1" noChangeArrowheads="1"/>
            </p:cNvSpPr>
            <p:nvPr/>
          </p:nvSpPr>
          <p:spPr bwMode="auto">
            <a:xfrm>
              <a:off x="1151" y="2550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82" name="Oval 14"/>
            <p:cNvSpPr>
              <a:spLocks noChangeAspect="1" noChangeArrowheads="1"/>
            </p:cNvSpPr>
            <p:nvPr/>
          </p:nvSpPr>
          <p:spPr bwMode="auto">
            <a:xfrm>
              <a:off x="1006" y="2389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83" name="Oval 15"/>
            <p:cNvSpPr>
              <a:spLocks noChangeAspect="1" noChangeArrowheads="1"/>
            </p:cNvSpPr>
            <p:nvPr/>
          </p:nvSpPr>
          <p:spPr bwMode="auto">
            <a:xfrm>
              <a:off x="987" y="2473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84" name="Oval 16"/>
            <p:cNvSpPr>
              <a:spLocks noChangeAspect="1" noChangeArrowheads="1"/>
            </p:cNvSpPr>
            <p:nvPr/>
          </p:nvSpPr>
          <p:spPr bwMode="auto">
            <a:xfrm rot="17059363">
              <a:off x="1212" y="2375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85" name="Oval 17"/>
            <p:cNvSpPr>
              <a:spLocks noChangeAspect="1" noChangeArrowheads="1"/>
            </p:cNvSpPr>
            <p:nvPr/>
          </p:nvSpPr>
          <p:spPr bwMode="auto">
            <a:xfrm rot="17059363">
              <a:off x="1343" y="2268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86" name="Oval 18"/>
            <p:cNvSpPr>
              <a:spLocks noChangeAspect="1" noChangeArrowheads="1"/>
            </p:cNvSpPr>
            <p:nvPr/>
          </p:nvSpPr>
          <p:spPr bwMode="auto">
            <a:xfrm rot="17059363">
              <a:off x="1082" y="2313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87" name="Oval 19"/>
            <p:cNvSpPr>
              <a:spLocks noChangeAspect="1" noChangeArrowheads="1"/>
            </p:cNvSpPr>
            <p:nvPr/>
          </p:nvSpPr>
          <p:spPr bwMode="auto">
            <a:xfrm rot="17059363">
              <a:off x="1121" y="2406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88" name="Oval 20"/>
            <p:cNvSpPr>
              <a:spLocks noChangeAspect="1" noChangeArrowheads="1"/>
            </p:cNvSpPr>
            <p:nvPr/>
          </p:nvSpPr>
          <p:spPr bwMode="auto">
            <a:xfrm rot="17059363">
              <a:off x="1254" y="2221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</p:grpSp>
      <p:sp>
        <p:nvSpPr>
          <p:cNvPr id="89" name="Rectangle 88"/>
          <p:cNvSpPr/>
          <p:nvPr/>
        </p:nvSpPr>
        <p:spPr>
          <a:xfrm>
            <a:off x="3065528" y="1000780"/>
            <a:ext cx="28245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Helvetica Neue Light"/>
                <a:ea typeface="+mj-ea"/>
                <a:cs typeface="Helvetica Neue Light"/>
              </a:rPr>
              <a:t>same button size</a:t>
            </a:r>
            <a:endParaRPr lang="fr-FR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à coins arrondis 49"/>
          <p:cNvSpPr/>
          <p:nvPr/>
        </p:nvSpPr>
        <p:spPr>
          <a:xfrm>
            <a:off x="990600" y="1921653"/>
            <a:ext cx="2819400" cy="3342854"/>
          </a:xfrm>
          <a:prstGeom prst="roundRect">
            <a:avLst/>
          </a:prstGeom>
          <a:solidFill>
            <a:schemeClr val="accent4">
              <a:alpha val="68000"/>
            </a:schemeClr>
          </a:solidFill>
          <a:ln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51" name="Grouper 50"/>
          <p:cNvGrpSpPr/>
          <p:nvPr/>
        </p:nvGrpSpPr>
        <p:grpSpPr>
          <a:xfrm>
            <a:off x="2577718" y="2117126"/>
            <a:ext cx="838736" cy="828254"/>
            <a:chOff x="1498531" y="1457746"/>
            <a:chExt cx="838736" cy="828254"/>
          </a:xfrm>
        </p:grpSpPr>
        <p:cxnSp>
          <p:nvCxnSpPr>
            <p:cNvPr id="52" name="Connecteur droit 51"/>
            <p:cNvCxnSpPr/>
            <p:nvPr/>
          </p:nvCxnSpPr>
          <p:spPr>
            <a:xfrm>
              <a:off x="1498531" y="1895054"/>
              <a:ext cx="838736" cy="685"/>
            </a:xfrm>
            <a:prstGeom prst="line">
              <a:avLst/>
            </a:prstGeom>
            <a:ln>
              <a:solidFill>
                <a:schemeClr val="tx1"/>
              </a:solidFill>
            </a:ln>
            <a:effectLst>
              <a:glow rad="88900">
                <a:schemeClr val="bg1">
                  <a:alpha val="75000"/>
                </a:schemeClr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/>
            <p:cNvCxnSpPr/>
            <p:nvPr/>
          </p:nvCxnSpPr>
          <p:spPr>
            <a:xfrm rot="5400000" flipH="1" flipV="1">
              <a:off x="1479702" y="1860703"/>
              <a:ext cx="828254" cy="22340"/>
            </a:xfrm>
            <a:prstGeom prst="line">
              <a:avLst/>
            </a:prstGeom>
            <a:ln>
              <a:solidFill>
                <a:schemeClr val="tx1"/>
              </a:solidFill>
            </a:ln>
            <a:effectLst>
              <a:glow rad="88900">
                <a:schemeClr val="bg1">
                  <a:alpha val="75000"/>
                </a:schemeClr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Rectangle à coins arrondis 69"/>
          <p:cNvSpPr/>
          <p:nvPr/>
        </p:nvSpPr>
        <p:spPr>
          <a:xfrm>
            <a:off x="5399033" y="4038600"/>
            <a:ext cx="1154167" cy="1149124"/>
          </a:xfrm>
          <a:prstGeom prst="roundRect">
            <a:avLst/>
          </a:prstGeom>
          <a:solidFill>
            <a:schemeClr val="accent4">
              <a:alpha val="68000"/>
            </a:schemeClr>
          </a:solidFill>
          <a:ln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5" name="Rectangle 84"/>
          <p:cNvSpPr/>
          <p:nvPr/>
        </p:nvSpPr>
        <p:spPr>
          <a:xfrm>
            <a:off x="5349400" y="5334000"/>
            <a:ext cx="3413600" cy="990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Helvetica Neue Light"/>
                <a:ea typeface="+mj-ea"/>
                <a:cs typeface="Helvetica Neue Light"/>
              </a:rPr>
              <a:t>we want to correct for the offset</a:t>
            </a:r>
            <a:endParaRPr lang="fr-FR" sz="2800" dirty="0"/>
          </a:p>
        </p:txBody>
      </p:sp>
      <p:grpSp>
        <p:nvGrpSpPr>
          <p:cNvPr id="90" name="Group 5"/>
          <p:cNvGrpSpPr>
            <a:grpSpLocks/>
          </p:cNvGrpSpPr>
          <p:nvPr/>
        </p:nvGrpSpPr>
        <p:grpSpPr bwMode="auto">
          <a:xfrm rot="19110506">
            <a:off x="815836" y="2123592"/>
            <a:ext cx="2884668" cy="3079109"/>
            <a:chOff x="912" y="2082"/>
            <a:chExt cx="460" cy="491"/>
          </a:xfrm>
        </p:grpSpPr>
        <p:sp>
          <p:nvSpPr>
            <p:cNvPr id="91" name="Oval 6"/>
            <p:cNvSpPr>
              <a:spLocks noChangeAspect="1" noChangeArrowheads="1"/>
            </p:cNvSpPr>
            <p:nvPr/>
          </p:nvSpPr>
          <p:spPr bwMode="auto">
            <a:xfrm>
              <a:off x="945" y="2272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92" name="Oval 7"/>
            <p:cNvSpPr>
              <a:spLocks noChangeAspect="1" noChangeArrowheads="1"/>
            </p:cNvSpPr>
            <p:nvPr/>
          </p:nvSpPr>
          <p:spPr bwMode="auto">
            <a:xfrm>
              <a:off x="1079" y="2194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93" name="Oval 8"/>
            <p:cNvSpPr>
              <a:spLocks noChangeAspect="1" noChangeArrowheads="1"/>
            </p:cNvSpPr>
            <p:nvPr/>
          </p:nvSpPr>
          <p:spPr bwMode="auto">
            <a:xfrm>
              <a:off x="1349" y="2387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94" name="Oval 9"/>
            <p:cNvSpPr>
              <a:spLocks noChangeAspect="1" noChangeArrowheads="1"/>
            </p:cNvSpPr>
            <p:nvPr/>
          </p:nvSpPr>
          <p:spPr bwMode="auto">
            <a:xfrm>
              <a:off x="1154" y="2082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95" name="Oval 10"/>
            <p:cNvSpPr>
              <a:spLocks noChangeAspect="1" noChangeArrowheads="1"/>
            </p:cNvSpPr>
            <p:nvPr/>
          </p:nvSpPr>
          <p:spPr bwMode="auto">
            <a:xfrm>
              <a:off x="1273" y="2449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96" name="Oval 11"/>
            <p:cNvSpPr>
              <a:spLocks noChangeAspect="1" noChangeArrowheads="1"/>
            </p:cNvSpPr>
            <p:nvPr/>
          </p:nvSpPr>
          <p:spPr bwMode="auto">
            <a:xfrm>
              <a:off x="912" y="2400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97" name="Oval 12"/>
            <p:cNvSpPr>
              <a:spLocks noChangeAspect="1" noChangeArrowheads="1"/>
            </p:cNvSpPr>
            <p:nvPr/>
          </p:nvSpPr>
          <p:spPr bwMode="auto">
            <a:xfrm>
              <a:off x="1186" y="2309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98" name="Oval 13"/>
            <p:cNvSpPr>
              <a:spLocks noChangeAspect="1" noChangeArrowheads="1"/>
            </p:cNvSpPr>
            <p:nvPr/>
          </p:nvSpPr>
          <p:spPr bwMode="auto">
            <a:xfrm>
              <a:off x="1151" y="2550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99" name="Oval 14"/>
            <p:cNvSpPr>
              <a:spLocks noChangeAspect="1" noChangeArrowheads="1"/>
            </p:cNvSpPr>
            <p:nvPr/>
          </p:nvSpPr>
          <p:spPr bwMode="auto">
            <a:xfrm>
              <a:off x="1006" y="2389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100" name="Oval 15"/>
            <p:cNvSpPr>
              <a:spLocks noChangeAspect="1" noChangeArrowheads="1"/>
            </p:cNvSpPr>
            <p:nvPr/>
          </p:nvSpPr>
          <p:spPr bwMode="auto">
            <a:xfrm>
              <a:off x="987" y="2473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101" name="Oval 16"/>
            <p:cNvSpPr>
              <a:spLocks noChangeAspect="1" noChangeArrowheads="1"/>
            </p:cNvSpPr>
            <p:nvPr/>
          </p:nvSpPr>
          <p:spPr bwMode="auto">
            <a:xfrm rot="17059363">
              <a:off x="1212" y="2375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102" name="Oval 17"/>
            <p:cNvSpPr>
              <a:spLocks noChangeAspect="1" noChangeArrowheads="1"/>
            </p:cNvSpPr>
            <p:nvPr/>
          </p:nvSpPr>
          <p:spPr bwMode="auto">
            <a:xfrm rot="17059363">
              <a:off x="1343" y="2268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103" name="Oval 18"/>
            <p:cNvSpPr>
              <a:spLocks noChangeAspect="1" noChangeArrowheads="1"/>
            </p:cNvSpPr>
            <p:nvPr/>
          </p:nvSpPr>
          <p:spPr bwMode="auto">
            <a:xfrm rot="17059363">
              <a:off x="1082" y="2313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104" name="Oval 19"/>
            <p:cNvSpPr>
              <a:spLocks noChangeAspect="1" noChangeArrowheads="1"/>
            </p:cNvSpPr>
            <p:nvPr/>
          </p:nvSpPr>
          <p:spPr bwMode="auto">
            <a:xfrm rot="17059363">
              <a:off x="1121" y="2406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105" name="Oval 20"/>
            <p:cNvSpPr>
              <a:spLocks noChangeAspect="1" noChangeArrowheads="1"/>
            </p:cNvSpPr>
            <p:nvPr/>
          </p:nvSpPr>
          <p:spPr bwMode="auto">
            <a:xfrm rot="17059363">
              <a:off x="1254" y="2221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</p:grpSp>
      <p:grpSp>
        <p:nvGrpSpPr>
          <p:cNvPr id="54" name="Grouper 53"/>
          <p:cNvGrpSpPr/>
          <p:nvPr/>
        </p:nvGrpSpPr>
        <p:grpSpPr>
          <a:xfrm>
            <a:off x="7086064" y="2117126"/>
            <a:ext cx="838736" cy="828254"/>
            <a:chOff x="1498531" y="1457746"/>
            <a:chExt cx="838736" cy="828254"/>
          </a:xfrm>
        </p:grpSpPr>
        <p:cxnSp>
          <p:nvCxnSpPr>
            <p:cNvPr id="55" name="Connecteur droit 54"/>
            <p:cNvCxnSpPr/>
            <p:nvPr/>
          </p:nvCxnSpPr>
          <p:spPr>
            <a:xfrm>
              <a:off x="1498531" y="1895054"/>
              <a:ext cx="838736" cy="685"/>
            </a:xfrm>
            <a:prstGeom prst="line">
              <a:avLst/>
            </a:prstGeom>
            <a:ln>
              <a:solidFill>
                <a:schemeClr val="tx1"/>
              </a:solidFill>
            </a:ln>
            <a:effectLst>
              <a:glow rad="88900">
                <a:schemeClr val="bg1">
                  <a:alpha val="75000"/>
                </a:schemeClr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/>
            <p:cNvCxnSpPr/>
            <p:nvPr/>
          </p:nvCxnSpPr>
          <p:spPr>
            <a:xfrm rot="5400000" flipH="1" flipV="1">
              <a:off x="1479702" y="1860703"/>
              <a:ext cx="828254" cy="22340"/>
            </a:xfrm>
            <a:prstGeom prst="line">
              <a:avLst/>
            </a:prstGeom>
            <a:ln>
              <a:solidFill>
                <a:schemeClr val="tx1"/>
              </a:solidFill>
            </a:ln>
            <a:effectLst>
              <a:glow rad="88900">
                <a:schemeClr val="bg1">
                  <a:alpha val="75000"/>
                </a:schemeClr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Group 5"/>
          <p:cNvGrpSpPr>
            <a:grpSpLocks/>
          </p:cNvGrpSpPr>
          <p:nvPr/>
        </p:nvGrpSpPr>
        <p:grpSpPr bwMode="auto">
          <a:xfrm rot="19110506">
            <a:off x="5563673" y="4125269"/>
            <a:ext cx="934386" cy="1047268"/>
            <a:chOff x="912" y="2329"/>
            <a:chExt cx="149" cy="167"/>
          </a:xfrm>
        </p:grpSpPr>
        <p:sp>
          <p:nvSpPr>
            <p:cNvPr id="58" name="Oval 6"/>
            <p:cNvSpPr>
              <a:spLocks noChangeAspect="1" noChangeArrowheads="1"/>
            </p:cNvSpPr>
            <p:nvPr/>
          </p:nvSpPr>
          <p:spPr bwMode="auto">
            <a:xfrm>
              <a:off x="918" y="2352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59" name="Oval 7"/>
            <p:cNvSpPr>
              <a:spLocks noChangeAspect="1" noChangeArrowheads="1"/>
            </p:cNvSpPr>
            <p:nvPr/>
          </p:nvSpPr>
          <p:spPr bwMode="auto">
            <a:xfrm>
              <a:off x="960" y="2329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60" name="Oval 8"/>
            <p:cNvSpPr>
              <a:spLocks noChangeAspect="1" noChangeArrowheads="1"/>
            </p:cNvSpPr>
            <p:nvPr/>
          </p:nvSpPr>
          <p:spPr bwMode="auto">
            <a:xfrm>
              <a:off x="985" y="2354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61" name="Oval 9"/>
            <p:cNvSpPr>
              <a:spLocks noChangeAspect="1" noChangeArrowheads="1"/>
            </p:cNvSpPr>
            <p:nvPr/>
          </p:nvSpPr>
          <p:spPr bwMode="auto">
            <a:xfrm>
              <a:off x="1010" y="2343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62" name="Oval 10"/>
            <p:cNvSpPr>
              <a:spLocks noChangeAspect="1" noChangeArrowheads="1"/>
            </p:cNvSpPr>
            <p:nvPr/>
          </p:nvSpPr>
          <p:spPr bwMode="auto">
            <a:xfrm>
              <a:off x="1038" y="2395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63" name="Oval 11"/>
            <p:cNvSpPr>
              <a:spLocks noChangeAspect="1" noChangeArrowheads="1"/>
            </p:cNvSpPr>
            <p:nvPr/>
          </p:nvSpPr>
          <p:spPr bwMode="auto">
            <a:xfrm>
              <a:off x="912" y="2400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64" name="Oval 12"/>
            <p:cNvSpPr>
              <a:spLocks noChangeAspect="1" noChangeArrowheads="1"/>
            </p:cNvSpPr>
            <p:nvPr/>
          </p:nvSpPr>
          <p:spPr bwMode="auto">
            <a:xfrm>
              <a:off x="912" y="2425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65" name="Oval 13"/>
            <p:cNvSpPr>
              <a:spLocks noChangeAspect="1" noChangeArrowheads="1"/>
            </p:cNvSpPr>
            <p:nvPr/>
          </p:nvSpPr>
          <p:spPr bwMode="auto">
            <a:xfrm>
              <a:off x="937" y="2450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66" name="Oval 14"/>
            <p:cNvSpPr>
              <a:spLocks noChangeAspect="1" noChangeArrowheads="1"/>
            </p:cNvSpPr>
            <p:nvPr/>
          </p:nvSpPr>
          <p:spPr bwMode="auto">
            <a:xfrm>
              <a:off x="962" y="2439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71" name="Oval 15"/>
            <p:cNvSpPr>
              <a:spLocks noChangeAspect="1" noChangeArrowheads="1"/>
            </p:cNvSpPr>
            <p:nvPr/>
          </p:nvSpPr>
          <p:spPr bwMode="auto">
            <a:xfrm>
              <a:off x="987" y="2473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72" name="Oval 16"/>
            <p:cNvSpPr>
              <a:spLocks noChangeAspect="1" noChangeArrowheads="1"/>
            </p:cNvSpPr>
            <p:nvPr/>
          </p:nvSpPr>
          <p:spPr bwMode="auto">
            <a:xfrm rot="17059363">
              <a:off x="950" y="2395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73" name="Oval 17"/>
            <p:cNvSpPr>
              <a:spLocks noChangeAspect="1" noChangeArrowheads="1"/>
            </p:cNvSpPr>
            <p:nvPr/>
          </p:nvSpPr>
          <p:spPr bwMode="auto">
            <a:xfrm rot="-4540637">
              <a:off x="959" y="2436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74" name="Oval 18"/>
            <p:cNvSpPr>
              <a:spLocks noChangeAspect="1" noChangeArrowheads="1"/>
            </p:cNvSpPr>
            <p:nvPr/>
          </p:nvSpPr>
          <p:spPr bwMode="auto">
            <a:xfrm rot="-4540637">
              <a:off x="989" y="2418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75" name="Oval 19"/>
            <p:cNvSpPr>
              <a:spLocks noChangeAspect="1" noChangeArrowheads="1"/>
            </p:cNvSpPr>
            <p:nvPr/>
          </p:nvSpPr>
          <p:spPr bwMode="auto">
            <a:xfrm rot="-4540637">
              <a:off x="985" y="2391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76" name="Oval 20"/>
            <p:cNvSpPr>
              <a:spLocks noChangeAspect="1" noChangeArrowheads="1"/>
            </p:cNvSpPr>
            <p:nvPr/>
          </p:nvSpPr>
          <p:spPr bwMode="auto">
            <a:xfrm rot="-4540637">
              <a:off x="1024" y="2375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</p:grpSp>
      <p:sp>
        <p:nvSpPr>
          <p:cNvPr id="77" name="Rectangle 76"/>
          <p:cNvSpPr/>
          <p:nvPr/>
        </p:nvSpPr>
        <p:spPr>
          <a:xfrm>
            <a:off x="3065528" y="1000780"/>
            <a:ext cx="28245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Helvetica Neue Light"/>
                <a:ea typeface="+mj-ea"/>
                <a:cs typeface="Helvetica Neue Light"/>
              </a:rPr>
              <a:t>same button size</a:t>
            </a:r>
            <a:endParaRPr lang="fr-FR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7"/>
          <p:cNvSpPr>
            <a:spLocks noGrp="1"/>
          </p:cNvSpPr>
          <p:nvPr>
            <p:ph type="title"/>
          </p:nvPr>
        </p:nvSpPr>
        <p:spPr>
          <a:xfrm>
            <a:off x="152400" y="3581400"/>
            <a:ext cx="8839200" cy="1508125"/>
          </a:xfrm>
        </p:spPr>
        <p:txBody>
          <a:bodyPr>
            <a:noAutofit/>
          </a:bodyPr>
          <a:lstStyle/>
          <a:p>
            <a:pPr algn="r" eaLnBrk="1" hangingPunct="1">
              <a:defRPr/>
            </a:pPr>
            <a:r>
              <a:rPr lang="en-US" sz="5000" dirty="0" smtClean="0">
                <a:solidFill>
                  <a:schemeClr val="bg1">
                    <a:lumMod val="65000"/>
                  </a:schemeClr>
                </a:solidFill>
                <a:latin typeface="Helvetica Neue Light"/>
                <a:cs typeface="Helvetica Neue Light"/>
              </a:rPr>
              <a:t>accuracy on flat surfaces</a:t>
            </a:r>
            <a:endParaRPr lang="en-US" sz="5000" dirty="0" smtClean="0">
              <a:solidFill>
                <a:srgbClr val="000000"/>
              </a:solidFill>
              <a:latin typeface="Helvetica Neue Light"/>
              <a:cs typeface="Helvetica Neue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304800" y="5527357"/>
            <a:ext cx="6126294" cy="49244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600" dirty="0" smtClean="0">
                <a:latin typeface="Helvetica Neue Light"/>
                <a:cs typeface="Helvetica Neue Light"/>
              </a:rPr>
              <a:t>offset increases with finger pitch </a:t>
            </a:r>
            <a:r>
              <a:rPr lang="en-US" sz="2600" dirty="0" smtClean="0">
                <a:latin typeface="Helvetica Neue Light"/>
                <a:ea typeface="+mj-ea"/>
                <a:cs typeface="Helvetica Neue Light"/>
              </a:rPr>
              <a:t>[</a:t>
            </a:r>
            <a:r>
              <a:rPr lang="en-US" sz="2600" dirty="0" err="1" smtClean="0">
                <a:latin typeface="Helvetica Neue Light"/>
                <a:ea typeface="+mj-ea"/>
                <a:cs typeface="Helvetica Neue Light"/>
              </a:rPr>
              <a:t>Holz</a:t>
            </a:r>
            <a:r>
              <a:rPr lang="en-US" sz="2600" dirty="0" smtClean="0">
                <a:latin typeface="Helvetica Neue Light"/>
                <a:ea typeface="+mj-ea"/>
                <a:cs typeface="Helvetica Neue Light"/>
              </a:rPr>
              <a:t> 10]</a:t>
            </a:r>
          </a:p>
        </p:txBody>
      </p:sp>
      <p:grpSp>
        <p:nvGrpSpPr>
          <p:cNvPr id="14" name="Grouper 13"/>
          <p:cNvGrpSpPr/>
          <p:nvPr/>
        </p:nvGrpSpPr>
        <p:grpSpPr>
          <a:xfrm>
            <a:off x="5134814" y="425283"/>
            <a:ext cx="1189786" cy="1174917"/>
            <a:chOff x="1498531" y="1457746"/>
            <a:chExt cx="838736" cy="828254"/>
          </a:xfrm>
        </p:grpSpPr>
        <p:cxnSp>
          <p:nvCxnSpPr>
            <p:cNvPr id="15" name="Connecteur droit 14"/>
            <p:cNvCxnSpPr/>
            <p:nvPr/>
          </p:nvCxnSpPr>
          <p:spPr>
            <a:xfrm>
              <a:off x="1498531" y="1895054"/>
              <a:ext cx="838736" cy="685"/>
            </a:xfrm>
            <a:prstGeom prst="line">
              <a:avLst/>
            </a:prstGeom>
            <a:ln>
              <a:solidFill>
                <a:schemeClr val="tx1"/>
              </a:solidFill>
            </a:ln>
            <a:effectLst>
              <a:glow rad="88900">
                <a:schemeClr val="bg1">
                  <a:alpha val="75000"/>
                </a:schemeClr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/>
            <p:cNvCxnSpPr/>
            <p:nvPr/>
          </p:nvCxnSpPr>
          <p:spPr>
            <a:xfrm rot="5400000" flipH="1" flipV="1">
              <a:off x="1479702" y="1860703"/>
              <a:ext cx="828254" cy="22340"/>
            </a:xfrm>
            <a:prstGeom prst="line">
              <a:avLst/>
            </a:prstGeom>
            <a:ln>
              <a:solidFill>
                <a:schemeClr val="tx1"/>
              </a:solidFill>
            </a:ln>
            <a:effectLst>
              <a:glow rad="88900">
                <a:schemeClr val="bg1">
                  <a:alpha val="75000"/>
                </a:schemeClr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er 17"/>
          <p:cNvGrpSpPr/>
          <p:nvPr/>
        </p:nvGrpSpPr>
        <p:grpSpPr>
          <a:xfrm>
            <a:off x="2099938" y="670383"/>
            <a:ext cx="4729706" cy="1034267"/>
            <a:chOff x="2099938" y="670383"/>
            <a:chExt cx="4729706" cy="1034267"/>
          </a:xfrm>
        </p:grpSpPr>
        <p:pic>
          <p:nvPicPr>
            <p:cNvPr id="186" name="Image 185" descr="Finger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464352" flipH="1">
              <a:off x="2099938" y="670383"/>
              <a:ext cx="879518" cy="1000998"/>
            </a:xfrm>
            <a:prstGeom prst="rect">
              <a:avLst/>
            </a:prstGeom>
          </p:spPr>
        </p:pic>
        <p:sp>
          <p:nvSpPr>
            <p:cNvPr id="17" name="Ellipse 16"/>
            <p:cNvSpPr/>
            <p:nvPr/>
          </p:nvSpPr>
          <p:spPr>
            <a:xfrm rot="20441269">
              <a:off x="5493570" y="973147"/>
              <a:ext cx="1336074" cy="731503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0" name="Grouper 19"/>
          <p:cNvGrpSpPr/>
          <p:nvPr/>
        </p:nvGrpSpPr>
        <p:grpSpPr>
          <a:xfrm>
            <a:off x="1773951" y="1138179"/>
            <a:ext cx="4760205" cy="1300571"/>
            <a:chOff x="1773951" y="1138179"/>
            <a:chExt cx="4760205" cy="1300571"/>
          </a:xfrm>
        </p:grpSpPr>
        <p:pic>
          <p:nvPicPr>
            <p:cNvPr id="187" name="Image 186" descr="Finger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307371" flipH="1">
              <a:off x="1773951" y="1437672"/>
              <a:ext cx="879518" cy="1000998"/>
            </a:xfrm>
            <a:prstGeom prst="rect">
              <a:avLst/>
            </a:prstGeom>
          </p:spPr>
        </p:pic>
        <p:sp>
          <p:nvSpPr>
            <p:cNvPr id="19" name="Ellipse 18"/>
            <p:cNvSpPr/>
            <p:nvPr/>
          </p:nvSpPr>
          <p:spPr>
            <a:xfrm rot="17393963">
              <a:off x="5382869" y="1287463"/>
              <a:ext cx="1300571" cy="1002003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2" name="Grouper 21"/>
          <p:cNvGrpSpPr/>
          <p:nvPr/>
        </p:nvGrpSpPr>
        <p:grpSpPr>
          <a:xfrm>
            <a:off x="1599305" y="1605460"/>
            <a:ext cx="5141802" cy="1633453"/>
            <a:chOff x="1599305" y="1605460"/>
            <a:chExt cx="5141802" cy="1633453"/>
          </a:xfrm>
        </p:grpSpPr>
        <p:pic>
          <p:nvPicPr>
            <p:cNvPr id="188" name="Image 187" descr="Finger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0609656" flipH="1">
              <a:off x="1599305" y="2237915"/>
              <a:ext cx="879518" cy="1000998"/>
            </a:xfrm>
            <a:prstGeom prst="rect">
              <a:avLst/>
            </a:prstGeom>
          </p:spPr>
        </p:pic>
        <p:sp>
          <p:nvSpPr>
            <p:cNvPr id="21" name="Ellipse 20"/>
            <p:cNvSpPr/>
            <p:nvPr/>
          </p:nvSpPr>
          <p:spPr>
            <a:xfrm rot="20441269">
              <a:off x="5728056" y="1605460"/>
              <a:ext cx="1013051" cy="998311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4" name="Grouper 23"/>
          <p:cNvGrpSpPr/>
          <p:nvPr/>
        </p:nvGrpSpPr>
        <p:grpSpPr>
          <a:xfrm>
            <a:off x="1518609" y="2137817"/>
            <a:ext cx="4703406" cy="1848300"/>
            <a:chOff x="1518609" y="2137817"/>
            <a:chExt cx="4703406" cy="1848300"/>
          </a:xfrm>
        </p:grpSpPr>
        <p:pic>
          <p:nvPicPr>
            <p:cNvPr id="189" name="Image 188" descr="Finger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154673" flipH="1">
              <a:off x="1518609" y="2985119"/>
              <a:ext cx="879518" cy="1000998"/>
            </a:xfrm>
            <a:prstGeom prst="rect">
              <a:avLst/>
            </a:prstGeom>
          </p:spPr>
        </p:pic>
        <p:sp>
          <p:nvSpPr>
            <p:cNvPr id="23" name="Ellipse 22"/>
            <p:cNvSpPr/>
            <p:nvPr/>
          </p:nvSpPr>
          <p:spPr>
            <a:xfrm rot="2700000">
              <a:off x="5247818" y="2380511"/>
              <a:ext cx="1216892" cy="731503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6" name="Grouper 25"/>
          <p:cNvGrpSpPr/>
          <p:nvPr/>
        </p:nvGrpSpPr>
        <p:grpSpPr>
          <a:xfrm>
            <a:off x="1454867" y="3452831"/>
            <a:ext cx="4372162" cy="1215005"/>
            <a:chOff x="1454867" y="3452831"/>
            <a:chExt cx="4372162" cy="1215005"/>
          </a:xfrm>
        </p:grpSpPr>
        <p:pic>
          <p:nvPicPr>
            <p:cNvPr id="190" name="Image 189" descr="Finger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8331478" flipH="1">
              <a:off x="1515607" y="3727578"/>
              <a:ext cx="879518" cy="1000998"/>
            </a:xfrm>
            <a:prstGeom prst="rect">
              <a:avLst/>
            </a:prstGeom>
          </p:spPr>
        </p:pic>
        <p:sp>
          <p:nvSpPr>
            <p:cNvPr id="25" name="Ellipse 24"/>
            <p:cNvSpPr/>
            <p:nvPr/>
          </p:nvSpPr>
          <p:spPr>
            <a:xfrm rot="20441269">
              <a:off x="4141853" y="3452831"/>
              <a:ext cx="1685176" cy="93214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27" name="Image 26" descr="Screen shot 2011-04-29 at 09.22.1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4200" y="338897"/>
            <a:ext cx="4934707" cy="48427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er 132"/>
          <p:cNvGrpSpPr/>
          <p:nvPr/>
        </p:nvGrpSpPr>
        <p:grpSpPr>
          <a:xfrm>
            <a:off x="1594406" y="1555642"/>
            <a:ext cx="1214511" cy="3016357"/>
            <a:chOff x="1566977" y="2012843"/>
            <a:chExt cx="1214511" cy="3016357"/>
          </a:xfrm>
        </p:grpSpPr>
        <p:sp>
          <p:nvSpPr>
            <p:cNvPr id="26" name="Ellipse 25"/>
            <p:cNvSpPr/>
            <p:nvPr/>
          </p:nvSpPr>
          <p:spPr>
            <a:xfrm>
              <a:off x="1566977" y="4633217"/>
              <a:ext cx="947623" cy="395983"/>
            </a:xfrm>
            <a:prstGeom prst="ellipse">
              <a:avLst/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Ellipse 27"/>
            <p:cNvSpPr/>
            <p:nvPr/>
          </p:nvSpPr>
          <p:spPr>
            <a:xfrm>
              <a:off x="1752600" y="3997237"/>
              <a:ext cx="751299" cy="346163"/>
            </a:xfrm>
            <a:prstGeom prst="ellipse">
              <a:avLst/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9" name="Ellipse 28"/>
            <p:cNvSpPr/>
            <p:nvPr/>
          </p:nvSpPr>
          <p:spPr>
            <a:xfrm>
              <a:off x="2006185" y="3343451"/>
              <a:ext cx="613804" cy="360709"/>
            </a:xfrm>
            <a:prstGeom prst="ellipse">
              <a:avLst/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0" name="Ellipse 29"/>
            <p:cNvSpPr/>
            <p:nvPr/>
          </p:nvSpPr>
          <p:spPr>
            <a:xfrm>
              <a:off x="2133600" y="2590800"/>
              <a:ext cx="498931" cy="360709"/>
            </a:xfrm>
            <a:prstGeom prst="ellipse">
              <a:avLst/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1" name="Ellipse 30"/>
            <p:cNvSpPr/>
            <p:nvPr/>
          </p:nvSpPr>
          <p:spPr>
            <a:xfrm>
              <a:off x="2514600" y="2012843"/>
              <a:ext cx="266888" cy="315121"/>
            </a:xfrm>
            <a:prstGeom prst="ellipse">
              <a:avLst/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3" name="Rectangle 12"/>
          <p:cNvSpPr/>
          <p:nvPr/>
        </p:nvSpPr>
        <p:spPr>
          <a:xfrm>
            <a:off x="304800" y="5527357"/>
            <a:ext cx="6126294" cy="49244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600" dirty="0" smtClean="0">
                <a:latin typeface="Helvetica Neue Light"/>
                <a:cs typeface="Helvetica Neue Light"/>
              </a:rPr>
              <a:t>offset increases with finger pitch </a:t>
            </a:r>
            <a:r>
              <a:rPr lang="en-US" sz="2600" dirty="0" smtClean="0">
                <a:latin typeface="Helvetica Neue Light"/>
                <a:ea typeface="+mj-ea"/>
                <a:cs typeface="Helvetica Neue Light"/>
              </a:rPr>
              <a:t>[</a:t>
            </a:r>
            <a:r>
              <a:rPr lang="en-US" sz="2600" dirty="0" err="1" smtClean="0">
                <a:latin typeface="Helvetica Neue Light"/>
                <a:ea typeface="+mj-ea"/>
                <a:cs typeface="Helvetica Neue Light"/>
              </a:rPr>
              <a:t>Holz</a:t>
            </a:r>
            <a:r>
              <a:rPr lang="en-US" sz="2600" dirty="0" smtClean="0">
                <a:latin typeface="Helvetica Neue Light"/>
                <a:ea typeface="+mj-ea"/>
                <a:cs typeface="Helvetica Neue Light"/>
              </a:rPr>
              <a:t> 10]</a:t>
            </a:r>
          </a:p>
        </p:txBody>
      </p:sp>
      <p:grpSp>
        <p:nvGrpSpPr>
          <p:cNvPr id="2" name="Grouper 13"/>
          <p:cNvGrpSpPr/>
          <p:nvPr/>
        </p:nvGrpSpPr>
        <p:grpSpPr>
          <a:xfrm>
            <a:off x="5134814" y="425283"/>
            <a:ext cx="1189786" cy="1174917"/>
            <a:chOff x="1498531" y="1457746"/>
            <a:chExt cx="838736" cy="828254"/>
          </a:xfrm>
        </p:grpSpPr>
        <p:cxnSp>
          <p:nvCxnSpPr>
            <p:cNvPr id="15" name="Connecteur droit 14"/>
            <p:cNvCxnSpPr/>
            <p:nvPr/>
          </p:nvCxnSpPr>
          <p:spPr>
            <a:xfrm>
              <a:off x="1498531" y="1895054"/>
              <a:ext cx="838736" cy="685"/>
            </a:xfrm>
            <a:prstGeom prst="line">
              <a:avLst/>
            </a:prstGeom>
            <a:ln>
              <a:solidFill>
                <a:schemeClr val="tx1"/>
              </a:solidFill>
            </a:ln>
            <a:effectLst>
              <a:glow rad="88900">
                <a:schemeClr val="bg1">
                  <a:alpha val="75000"/>
                </a:schemeClr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/>
            <p:cNvCxnSpPr/>
            <p:nvPr/>
          </p:nvCxnSpPr>
          <p:spPr>
            <a:xfrm rot="5400000" flipH="1" flipV="1">
              <a:off x="1479702" y="1860703"/>
              <a:ext cx="828254" cy="22340"/>
            </a:xfrm>
            <a:prstGeom prst="line">
              <a:avLst/>
            </a:prstGeom>
            <a:ln>
              <a:solidFill>
                <a:schemeClr val="tx1"/>
              </a:solidFill>
            </a:ln>
            <a:effectLst>
              <a:glow rad="88900">
                <a:schemeClr val="bg1">
                  <a:alpha val="75000"/>
                </a:schemeClr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er 17"/>
          <p:cNvGrpSpPr/>
          <p:nvPr/>
        </p:nvGrpSpPr>
        <p:grpSpPr>
          <a:xfrm>
            <a:off x="2099938" y="670383"/>
            <a:ext cx="4729706" cy="1034267"/>
            <a:chOff x="2099938" y="670383"/>
            <a:chExt cx="4729706" cy="1034267"/>
          </a:xfrm>
        </p:grpSpPr>
        <p:pic>
          <p:nvPicPr>
            <p:cNvPr id="186" name="Image 185" descr="Finger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464352" flipH="1">
              <a:off x="2099938" y="670383"/>
              <a:ext cx="879518" cy="1000998"/>
            </a:xfrm>
            <a:prstGeom prst="rect">
              <a:avLst/>
            </a:prstGeom>
          </p:spPr>
        </p:pic>
        <p:sp>
          <p:nvSpPr>
            <p:cNvPr id="17" name="Ellipse 16"/>
            <p:cNvSpPr/>
            <p:nvPr/>
          </p:nvSpPr>
          <p:spPr>
            <a:xfrm rot="20441269">
              <a:off x="5493570" y="973147"/>
              <a:ext cx="1336074" cy="731503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4" name="Grouper 19"/>
          <p:cNvGrpSpPr/>
          <p:nvPr/>
        </p:nvGrpSpPr>
        <p:grpSpPr>
          <a:xfrm>
            <a:off x="1773951" y="1138179"/>
            <a:ext cx="4760205" cy="1300571"/>
            <a:chOff x="1773951" y="1138179"/>
            <a:chExt cx="4760205" cy="1300571"/>
          </a:xfrm>
        </p:grpSpPr>
        <p:pic>
          <p:nvPicPr>
            <p:cNvPr id="187" name="Image 186" descr="Finger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307371" flipH="1">
              <a:off x="1773951" y="1437672"/>
              <a:ext cx="879518" cy="1000998"/>
            </a:xfrm>
            <a:prstGeom prst="rect">
              <a:avLst/>
            </a:prstGeom>
          </p:spPr>
        </p:pic>
        <p:sp>
          <p:nvSpPr>
            <p:cNvPr id="19" name="Ellipse 18"/>
            <p:cNvSpPr/>
            <p:nvPr/>
          </p:nvSpPr>
          <p:spPr>
            <a:xfrm rot="17393963">
              <a:off x="5382869" y="1287463"/>
              <a:ext cx="1300571" cy="1002003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5" name="Grouper 21"/>
          <p:cNvGrpSpPr/>
          <p:nvPr/>
        </p:nvGrpSpPr>
        <p:grpSpPr>
          <a:xfrm>
            <a:off x="1599305" y="1605460"/>
            <a:ext cx="5141802" cy="1633453"/>
            <a:chOff x="1599305" y="1605460"/>
            <a:chExt cx="5141802" cy="1633453"/>
          </a:xfrm>
        </p:grpSpPr>
        <p:pic>
          <p:nvPicPr>
            <p:cNvPr id="188" name="Image 187" descr="Finger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0609656" flipH="1">
              <a:off x="1599305" y="2237915"/>
              <a:ext cx="879518" cy="1000998"/>
            </a:xfrm>
            <a:prstGeom prst="rect">
              <a:avLst/>
            </a:prstGeom>
          </p:spPr>
        </p:pic>
        <p:sp>
          <p:nvSpPr>
            <p:cNvPr id="21" name="Ellipse 20"/>
            <p:cNvSpPr/>
            <p:nvPr/>
          </p:nvSpPr>
          <p:spPr>
            <a:xfrm rot="20441269">
              <a:off x="5728056" y="1605460"/>
              <a:ext cx="1013051" cy="998311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6" name="Grouper 23"/>
          <p:cNvGrpSpPr/>
          <p:nvPr/>
        </p:nvGrpSpPr>
        <p:grpSpPr>
          <a:xfrm>
            <a:off x="1518609" y="2137817"/>
            <a:ext cx="4703406" cy="1848300"/>
            <a:chOff x="1518609" y="2137817"/>
            <a:chExt cx="4703406" cy="1848300"/>
          </a:xfrm>
        </p:grpSpPr>
        <p:pic>
          <p:nvPicPr>
            <p:cNvPr id="189" name="Image 188" descr="Finger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154673" flipH="1">
              <a:off x="1518609" y="2985119"/>
              <a:ext cx="879518" cy="1000998"/>
            </a:xfrm>
            <a:prstGeom prst="rect">
              <a:avLst/>
            </a:prstGeom>
          </p:spPr>
        </p:pic>
        <p:sp>
          <p:nvSpPr>
            <p:cNvPr id="23" name="Ellipse 22"/>
            <p:cNvSpPr/>
            <p:nvPr/>
          </p:nvSpPr>
          <p:spPr>
            <a:xfrm rot="2700000">
              <a:off x="5247818" y="2380511"/>
              <a:ext cx="1216892" cy="731503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7" name="Grouper 25"/>
          <p:cNvGrpSpPr/>
          <p:nvPr/>
        </p:nvGrpSpPr>
        <p:grpSpPr>
          <a:xfrm>
            <a:off x="1454867" y="3452831"/>
            <a:ext cx="4372162" cy="1215005"/>
            <a:chOff x="1454867" y="3452831"/>
            <a:chExt cx="4372162" cy="1215005"/>
          </a:xfrm>
        </p:grpSpPr>
        <p:pic>
          <p:nvPicPr>
            <p:cNvPr id="190" name="Image 189" descr="Finger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8331478" flipH="1">
              <a:off x="1515607" y="3727578"/>
              <a:ext cx="879518" cy="1000998"/>
            </a:xfrm>
            <a:prstGeom prst="rect">
              <a:avLst/>
            </a:prstGeom>
          </p:spPr>
        </p:pic>
        <p:sp>
          <p:nvSpPr>
            <p:cNvPr id="25" name="Ellipse 24"/>
            <p:cNvSpPr/>
            <p:nvPr/>
          </p:nvSpPr>
          <p:spPr>
            <a:xfrm rot="20441269">
              <a:off x="4141853" y="3452831"/>
              <a:ext cx="1685176" cy="93214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27" name="Image 26" descr="Screen shot 2011-04-29 at 09.22.1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4200" y="338897"/>
            <a:ext cx="4934707" cy="4842703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304800" y="6096000"/>
            <a:ext cx="883920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Helvetica Neue Light"/>
                <a:ea typeface="+mj-ea"/>
                <a:cs typeface="Helvetica Neue Light"/>
              </a:rPr>
              <a:t>contact area increases with finger pitch </a:t>
            </a:r>
            <a:r>
              <a:rPr lang="en-US" sz="2600" dirty="0" smtClean="0">
                <a:latin typeface="Helvetica Neue Light"/>
                <a:cs typeface="Helvetica Neue Light"/>
              </a:rPr>
              <a:t>[</a:t>
            </a:r>
            <a:r>
              <a:rPr lang="en-US" sz="2600" dirty="0" err="1" smtClean="0">
                <a:latin typeface="Helvetica Neue Light"/>
                <a:cs typeface="Helvetica Neue Light"/>
              </a:rPr>
              <a:t>Forline</a:t>
            </a:r>
            <a:r>
              <a:rPr lang="en-US" sz="2600" dirty="0" smtClean="0">
                <a:latin typeface="Helvetica Neue Light"/>
                <a:cs typeface="Helvetica Neue Light"/>
              </a:rPr>
              <a:t> 07, Wang 09]</a:t>
            </a:r>
          </a:p>
          <a:p>
            <a:endParaRPr lang="fr-FR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4" descr="C:\Documents and Settings\christian.holz\Desktop\Fingerprint2.png"/>
          <p:cNvPicPr>
            <a:picLocks noChangeAspect="1" noChangeArrowheads="1"/>
          </p:cNvPicPr>
          <p:nvPr/>
        </p:nvPicPr>
        <p:blipFill>
          <a:blip r:embed="rId3">
            <a:alphaModFix amt="57000"/>
          </a:blip>
          <a:srcRect/>
          <a:stretch>
            <a:fillRect/>
          </a:stretch>
        </p:blipFill>
        <p:spPr bwMode="auto">
          <a:xfrm rot="2037911">
            <a:off x="4713276" y="2141458"/>
            <a:ext cx="2630596" cy="4519679"/>
          </a:xfrm>
          <a:prstGeom prst="rect">
            <a:avLst/>
          </a:prstGeom>
          <a:noFill/>
        </p:spPr>
      </p:pic>
      <p:grpSp>
        <p:nvGrpSpPr>
          <p:cNvPr id="2" name="Grouper 70"/>
          <p:cNvGrpSpPr/>
          <p:nvPr/>
        </p:nvGrpSpPr>
        <p:grpSpPr>
          <a:xfrm>
            <a:off x="990600" y="1905000"/>
            <a:ext cx="5562600" cy="3342854"/>
            <a:chOff x="838200" y="1676400"/>
            <a:chExt cx="5562600" cy="3342854"/>
          </a:xfrm>
        </p:grpSpPr>
        <p:sp>
          <p:nvSpPr>
            <p:cNvPr id="69" name="Rectangle à coins arrondis 68"/>
            <p:cNvSpPr/>
            <p:nvPr/>
          </p:nvSpPr>
          <p:spPr>
            <a:xfrm>
              <a:off x="838200" y="1676400"/>
              <a:ext cx="2819400" cy="3342854"/>
            </a:xfrm>
            <a:prstGeom prst="roundRect">
              <a:avLst/>
            </a:prstGeom>
            <a:solidFill>
              <a:schemeClr val="accent4">
                <a:alpha val="68000"/>
              </a:schemeClr>
            </a:solidFill>
            <a:ln>
              <a:solidFill>
                <a:schemeClr val="accent4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0" name="Rectangle à coins arrondis 69"/>
            <p:cNvSpPr/>
            <p:nvPr/>
          </p:nvSpPr>
          <p:spPr>
            <a:xfrm>
              <a:off x="5246633" y="3810000"/>
              <a:ext cx="1154167" cy="1149124"/>
            </a:xfrm>
            <a:prstGeom prst="roundRect">
              <a:avLst/>
            </a:prstGeom>
            <a:solidFill>
              <a:schemeClr val="accent4">
                <a:alpha val="68000"/>
              </a:schemeClr>
            </a:solidFill>
            <a:ln>
              <a:solidFill>
                <a:schemeClr val="accent4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3" name="Grouper 29"/>
          <p:cNvGrpSpPr/>
          <p:nvPr/>
        </p:nvGrpSpPr>
        <p:grpSpPr>
          <a:xfrm>
            <a:off x="7086064" y="2100473"/>
            <a:ext cx="838736" cy="828254"/>
            <a:chOff x="1498531" y="1457746"/>
            <a:chExt cx="838736" cy="828254"/>
          </a:xfrm>
        </p:grpSpPr>
        <p:cxnSp>
          <p:nvCxnSpPr>
            <p:cNvPr id="8" name="Connecteur droit 7"/>
            <p:cNvCxnSpPr/>
            <p:nvPr/>
          </p:nvCxnSpPr>
          <p:spPr>
            <a:xfrm>
              <a:off x="1498531" y="1895054"/>
              <a:ext cx="838736" cy="685"/>
            </a:xfrm>
            <a:prstGeom prst="line">
              <a:avLst/>
            </a:prstGeom>
            <a:ln>
              <a:solidFill>
                <a:schemeClr val="tx1"/>
              </a:solidFill>
            </a:ln>
            <a:effectLst>
              <a:glow rad="88900">
                <a:schemeClr val="bg1">
                  <a:alpha val="75000"/>
                </a:schemeClr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/>
            <p:cNvCxnSpPr/>
            <p:nvPr/>
          </p:nvCxnSpPr>
          <p:spPr>
            <a:xfrm rot="5400000" flipH="1" flipV="1">
              <a:off x="1479702" y="1860703"/>
              <a:ext cx="828254" cy="22340"/>
            </a:xfrm>
            <a:prstGeom prst="line">
              <a:avLst/>
            </a:prstGeom>
            <a:ln>
              <a:solidFill>
                <a:schemeClr val="tx1"/>
              </a:solidFill>
            </a:ln>
            <a:effectLst>
              <a:glow rad="88900">
                <a:schemeClr val="bg1">
                  <a:alpha val="75000"/>
                </a:schemeClr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5"/>
          <p:cNvGrpSpPr>
            <a:grpSpLocks/>
          </p:cNvGrpSpPr>
          <p:nvPr/>
        </p:nvGrpSpPr>
        <p:grpSpPr bwMode="auto">
          <a:xfrm rot="19110506">
            <a:off x="5563673" y="4108616"/>
            <a:ext cx="934386" cy="1047268"/>
            <a:chOff x="912" y="2329"/>
            <a:chExt cx="149" cy="167"/>
          </a:xfrm>
        </p:grpSpPr>
        <p:sp>
          <p:nvSpPr>
            <p:cNvPr id="35" name="Oval 6"/>
            <p:cNvSpPr>
              <a:spLocks noChangeAspect="1" noChangeArrowheads="1"/>
            </p:cNvSpPr>
            <p:nvPr/>
          </p:nvSpPr>
          <p:spPr bwMode="auto">
            <a:xfrm>
              <a:off x="918" y="2352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36" name="Oval 7"/>
            <p:cNvSpPr>
              <a:spLocks noChangeAspect="1" noChangeArrowheads="1"/>
            </p:cNvSpPr>
            <p:nvPr/>
          </p:nvSpPr>
          <p:spPr bwMode="auto">
            <a:xfrm>
              <a:off x="960" y="2329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37" name="Oval 8"/>
            <p:cNvSpPr>
              <a:spLocks noChangeAspect="1" noChangeArrowheads="1"/>
            </p:cNvSpPr>
            <p:nvPr/>
          </p:nvSpPr>
          <p:spPr bwMode="auto">
            <a:xfrm>
              <a:off x="985" y="2354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38" name="Oval 9"/>
            <p:cNvSpPr>
              <a:spLocks noChangeAspect="1" noChangeArrowheads="1"/>
            </p:cNvSpPr>
            <p:nvPr/>
          </p:nvSpPr>
          <p:spPr bwMode="auto">
            <a:xfrm>
              <a:off x="1010" y="2343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39" name="Oval 10"/>
            <p:cNvSpPr>
              <a:spLocks noChangeAspect="1" noChangeArrowheads="1"/>
            </p:cNvSpPr>
            <p:nvPr/>
          </p:nvSpPr>
          <p:spPr bwMode="auto">
            <a:xfrm>
              <a:off x="1038" y="2395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40" name="Oval 11"/>
            <p:cNvSpPr>
              <a:spLocks noChangeAspect="1" noChangeArrowheads="1"/>
            </p:cNvSpPr>
            <p:nvPr/>
          </p:nvSpPr>
          <p:spPr bwMode="auto">
            <a:xfrm>
              <a:off x="912" y="2400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41" name="Oval 12"/>
            <p:cNvSpPr>
              <a:spLocks noChangeAspect="1" noChangeArrowheads="1"/>
            </p:cNvSpPr>
            <p:nvPr/>
          </p:nvSpPr>
          <p:spPr bwMode="auto">
            <a:xfrm>
              <a:off x="912" y="2425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42" name="Oval 13"/>
            <p:cNvSpPr>
              <a:spLocks noChangeAspect="1" noChangeArrowheads="1"/>
            </p:cNvSpPr>
            <p:nvPr/>
          </p:nvSpPr>
          <p:spPr bwMode="auto">
            <a:xfrm>
              <a:off x="937" y="2450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43" name="Oval 14"/>
            <p:cNvSpPr>
              <a:spLocks noChangeAspect="1" noChangeArrowheads="1"/>
            </p:cNvSpPr>
            <p:nvPr/>
          </p:nvSpPr>
          <p:spPr bwMode="auto">
            <a:xfrm>
              <a:off x="962" y="2439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44" name="Oval 15"/>
            <p:cNvSpPr>
              <a:spLocks noChangeAspect="1" noChangeArrowheads="1"/>
            </p:cNvSpPr>
            <p:nvPr/>
          </p:nvSpPr>
          <p:spPr bwMode="auto">
            <a:xfrm>
              <a:off x="987" y="2473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45" name="Oval 16"/>
            <p:cNvSpPr>
              <a:spLocks noChangeAspect="1" noChangeArrowheads="1"/>
            </p:cNvSpPr>
            <p:nvPr/>
          </p:nvSpPr>
          <p:spPr bwMode="auto">
            <a:xfrm rot="17059363">
              <a:off x="950" y="2395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46" name="Oval 17"/>
            <p:cNvSpPr>
              <a:spLocks noChangeAspect="1" noChangeArrowheads="1"/>
            </p:cNvSpPr>
            <p:nvPr/>
          </p:nvSpPr>
          <p:spPr bwMode="auto">
            <a:xfrm rot="-4540637">
              <a:off x="959" y="2436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47" name="Oval 18"/>
            <p:cNvSpPr>
              <a:spLocks noChangeAspect="1" noChangeArrowheads="1"/>
            </p:cNvSpPr>
            <p:nvPr/>
          </p:nvSpPr>
          <p:spPr bwMode="auto">
            <a:xfrm rot="-4540637">
              <a:off x="989" y="2418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48" name="Oval 19"/>
            <p:cNvSpPr>
              <a:spLocks noChangeAspect="1" noChangeArrowheads="1"/>
            </p:cNvSpPr>
            <p:nvPr/>
          </p:nvSpPr>
          <p:spPr bwMode="auto">
            <a:xfrm rot="-4540637">
              <a:off x="985" y="2391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49" name="Oval 20"/>
            <p:cNvSpPr>
              <a:spLocks noChangeAspect="1" noChangeArrowheads="1"/>
            </p:cNvSpPr>
            <p:nvPr/>
          </p:nvSpPr>
          <p:spPr bwMode="auto">
            <a:xfrm rot="-4540637">
              <a:off x="1024" y="2375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</p:grpSp>
      <p:grpSp>
        <p:nvGrpSpPr>
          <p:cNvPr id="5" name="Grouper 65"/>
          <p:cNvGrpSpPr/>
          <p:nvPr/>
        </p:nvGrpSpPr>
        <p:grpSpPr>
          <a:xfrm>
            <a:off x="2577718" y="2100473"/>
            <a:ext cx="838736" cy="828254"/>
            <a:chOff x="1498531" y="1457746"/>
            <a:chExt cx="838736" cy="828254"/>
          </a:xfrm>
        </p:grpSpPr>
        <p:cxnSp>
          <p:nvCxnSpPr>
            <p:cNvPr id="67" name="Connecteur droit 66"/>
            <p:cNvCxnSpPr/>
            <p:nvPr/>
          </p:nvCxnSpPr>
          <p:spPr>
            <a:xfrm>
              <a:off x="1498531" y="1895054"/>
              <a:ext cx="838736" cy="685"/>
            </a:xfrm>
            <a:prstGeom prst="line">
              <a:avLst/>
            </a:prstGeom>
            <a:ln>
              <a:solidFill>
                <a:schemeClr val="tx1"/>
              </a:solidFill>
            </a:ln>
            <a:effectLst>
              <a:glow rad="88900">
                <a:schemeClr val="bg1">
                  <a:alpha val="75000"/>
                </a:schemeClr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/>
            <p:cNvCxnSpPr/>
            <p:nvPr/>
          </p:nvCxnSpPr>
          <p:spPr>
            <a:xfrm rot="5400000" flipH="1" flipV="1">
              <a:off x="1479702" y="1860703"/>
              <a:ext cx="828254" cy="22340"/>
            </a:xfrm>
            <a:prstGeom prst="line">
              <a:avLst/>
            </a:prstGeom>
            <a:ln>
              <a:solidFill>
                <a:schemeClr val="tx1"/>
              </a:solidFill>
            </a:ln>
            <a:effectLst>
              <a:glow rad="88900">
                <a:schemeClr val="bg1">
                  <a:alpha val="75000"/>
                </a:schemeClr>
              </a:glo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Rectangle 88"/>
          <p:cNvSpPr/>
          <p:nvPr/>
        </p:nvSpPr>
        <p:spPr>
          <a:xfrm>
            <a:off x="6477000" y="5486400"/>
            <a:ext cx="257896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prstClr val="black"/>
                </a:solidFill>
                <a:latin typeface="Helvetica Neue Light"/>
                <a:cs typeface="Helvetica Neue Light"/>
              </a:rPr>
              <a:t>e.g. fingerprints</a:t>
            </a:r>
          </a:p>
          <a:p>
            <a:r>
              <a:rPr lang="en-US" sz="2800" dirty="0" smtClean="0">
                <a:solidFill>
                  <a:prstClr val="black"/>
                </a:solidFill>
                <a:latin typeface="Helvetica Neue Light"/>
                <a:cs typeface="Helvetica Neue Light"/>
              </a:rPr>
              <a:t>[</a:t>
            </a:r>
            <a:r>
              <a:rPr lang="en-US" sz="2800" dirty="0" err="1" smtClean="0">
                <a:solidFill>
                  <a:prstClr val="black"/>
                </a:solidFill>
                <a:latin typeface="Helvetica Neue Light"/>
                <a:cs typeface="Helvetica Neue Light"/>
              </a:rPr>
              <a:t>Holz</a:t>
            </a:r>
            <a:r>
              <a:rPr lang="en-US" sz="2800" dirty="0" smtClean="0">
                <a:solidFill>
                  <a:prstClr val="black"/>
                </a:solidFill>
                <a:latin typeface="Helvetica Neue Light"/>
                <a:cs typeface="Helvetica Neue Light"/>
              </a:rPr>
              <a:t> 10]</a:t>
            </a:r>
            <a:endParaRPr lang="fr-FR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 rot="19110506">
            <a:off x="815836" y="2123592"/>
            <a:ext cx="2884668" cy="3079109"/>
            <a:chOff x="912" y="2082"/>
            <a:chExt cx="460" cy="491"/>
          </a:xfrm>
        </p:grpSpPr>
        <p:sp>
          <p:nvSpPr>
            <p:cNvPr id="91" name="Oval 6"/>
            <p:cNvSpPr>
              <a:spLocks noChangeAspect="1" noChangeArrowheads="1"/>
            </p:cNvSpPr>
            <p:nvPr/>
          </p:nvSpPr>
          <p:spPr bwMode="auto">
            <a:xfrm>
              <a:off x="945" y="2272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92" name="Oval 7"/>
            <p:cNvSpPr>
              <a:spLocks noChangeAspect="1" noChangeArrowheads="1"/>
            </p:cNvSpPr>
            <p:nvPr/>
          </p:nvSpPr>
          <p:spPr bwMode="auto">
            <a:xfrm>
              <a:off x="1079" y="2194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93" name="Oval 8"/>
            <p:cNvSpPr>
              <a:spLocks noChangeAspect="1" noChangeArrowheads="1"/>
            </p:cNvSpPr>
            <p:nvPr/>
          </p:nvSpPr>
          <p:spPr bwMode="auto">
            <a:xfrm>
              <a:off x="1349" y="2387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94" name="Oval 9"/>
            <p:cNvSpPr>
              <a:spLocks noChangeAspect="1" noChangeArrowheads="1"/>
            </p:cNvSpPr>
            <p:nvPr/>
          </p:nvSpPr>
          <p:spPr bwMode="auto">
            <a:xfrm>
              <a:off x="1154" y="2082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95" name="Oval 10"/>
            <p:cNvSpPr>
              <a:spLocks noChangeAspect="1" noChangeArrowheads="1"/>
            </p:cNvSpPr>
            <p:nvPr/>
          </p:nvSpPr>
          <p:spPr bwMode="auto">
            <a:xfrm>
              <a:off x="1273" y="2449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96" name="Oval 11"/>
            <p:cNvSpPr>
              <a:spLocks noChangeAspect="1" noChangeArrowheads="1"/>
            </p:cNvSpPr>
            <p:nvPr/>
          </p:nvSpPr>
          <p:spPr bwMode="auto">
            <a:xfrm>
              <a:off x="912" y="2400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97" name="Oval 12"/>
            <p:cNvSpPr>
              <a:spLocks noChangeAspect="1" noChangeArrowheads="1"/>
            </p:cNvSpPr>
            <p:nvPr/>
          </p:nvSpPr>
          <p:spPr bwMode="auto">
            <a:xfrm>
              <a:off x="1186" y="2309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98" name="Oval 13"/>
            <p:cNvSpPr>
              <a:spLocks noChangeAspect="1" noChangeArrowheads="1"/>
            </p:cNvSpPr>
            <p:nvPr/>
          </p:nvSpPr>
          <p:spPr bwMode="auto">
            <a:xfrm>
              <a:off x="1151" y="2550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99" name="Oval 14"/>
            <p:cNvSpPr>
              <a:spLocks noChangeAspect="1" noChangeArrowheads="1"/>
            </p:cNvSpPr>
            <p:nvPr/>
          </p:nvSpPr>
          <p:spPr bwMode="auto">
            <a:xfrm>
              <a:off x="1006" y="2389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100" name="Oval 15"/>
            <p:cNvSpPr>
              <a:spLocks noChangeAspect="1" noChangeArrowheads="1"/>
            </p:cNvSpPr>
            <p:nvPr/>
          </p:nvSpPr>
          <p:spPr bwMode="auto">
            <a:xfrm>
              <a:off x="987" y="2473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101" name="Oval 16"/>
            <p:cNvSpPr>
              <a:spLocks noChangeAspect="1" noChangeArrowheads="1"/>
            </p:cNvSpPr>
            <p:nvPr/>
          </p:nvSpPr>
          <p:spPr bwMode="auto">
            <a:xfrm rot="17059363">
              <a:off x="1212" y="2375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102" name="Oval 17"/>
            <p:cNvSpPr>
              <a:spLocks noChangeAspect="1" noChangeArrowheads="1"/>
            </p:cNvSpPr>
            <p:nvPr/>
          </p:nvSpPr>
          <p:spPr bwMode="auto">
            <a:xfrm rot="17059363">
              <a:off x="1343" y="2268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103" name="Oval 18"/>
            <p:cNvSpPr>
              <a:spLocks noChangeAspect="1" noChangeArrowheads="1"/>
            </p:cNvSpPr>
            <p:nvPr/>
          </p:nvSpPr>
          <p:spPr bwMode="auto">
            <a:xfrm rot="17059363">
              <a:off x="1082" y="2313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104" name="Oval 19"/>
            <p:cNvSpPr>
              <a:spLocks noChangeAspect="1" noChangeArrowheads="1"/>
            </p:cNvSpPr>
            <p:nvPr/>
          </p:nvSpPr>
          <p:spPr bwMode="auto">
            <a:xfrm rot="17059363">
              <a:off x="1121" y="2406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105" name="Oval 20"/>
            <p:cNvSpPr>
              <a:spLocks noChangeAspect="1" noChangeArrowheads="1"/>
            </p:cNvSpPr>
            <p:nvPr/>
          </p:nvSpPr>
          <p:spPr bwMode="auto">
            <a:xfrm rot="17059363">
              <a:off x="1254" y="2221"/>
              <a:ext cx="23" cy="23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</p:grpSp>
      <p:sp>
        <p:nvSpPr>
          <p:cNvPr id="50" name="Rectangle 49"/>
          <p:cNvSpPr/>
          <p:nvPr/>
        </p:nvSpPr>
        <p:spPr>
          <a:xfrm>
            <a:off x="2640532" y="990600"/>
            <a:ext cx="45222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Helvetica Neue Light"/>
                <a:ea typeface="+mj-ea"/>
                <a:cs typeface="Helvetica Neue Light"/>
              </a:rPr>
              <a:t>we can correct for the offset</a:t>
            </a:r>
            <a:endParaRPr lang="fr-F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7"/>
          <p:cNvSpPr>
            <a:spLocks noGrp="1"/>
          </p:cNvSpPr>
          <p:nvPr>
            <p:ph type="title"/>
          </p:nvPr>
        </p:nvSpPr>
        <p:spPr>
          <a:xfrm>
            <a:off x="152400" y="3581400"/>
            <a:ext cx="8839200" cy="1508125"/>
          </a:xfrm>
        </p:spPr>
        <p:txBody>
          <a:bodyPr>
            <a:noAutofit/>
          </a:bodyPr>
          <a:lstStyle/>
          <a:p>
            <a:pPr algn="r" eaLnBrk="1" hangingPunct="1">
              <a:defRPr/>
            </a:pPr>
            <a:r>
              <a:rPr lang="en-US" sz="5000" dirty="0" smtClean="0">
                <a:solidFill>
                  <a:schemeClr val="bg1">
                    <a:lumMod val="65000"/>
                  </a:schemeClr>
                </a:solidFill>
                <a:latin typeface="Helvetica Neue Light"/>
                <a:cs typeface="Helvetica Neue Light"/>
              </a:rPr>
              <a:t>flat is a special case </a:t>
            </a:r>
            <a:br>
              <a:rPr lang="en-US" sz="5000" dirty="0" smtClean="0">
                <a:solidFill>
                  <a:schemeClr val="bg1">
                    <a:lumMod val="65000"/>
                  </a:schemeClr>
                </a:solidFill>
                <a:latin typeface="Helvetica Neue Light"/>
                <a:cs typeface="Helvetica Neue Light"/>
              </a:rPr>
            </a:br>
            <a:r>
              <a:rPr lang="en-US" sz="5000" dirty="0" smtClean="0">
                <a:solidFill>
                  <a:schemeClr val="bg1">
                    <a:lumMod val="65000"/>
                  </a:schemeClr>
                </a:solidFill>
                <a:latin typeface="Helvetica Neue Light"/>
                <a:cs typeface="Helvetica Neue Light"/>
              </a:rPr>
              <a:t>can we generalize it?</a:t>
            </a:r>
            <a:endParaRPr lang="en-US" sz="5000" dirty="0" smtClean="0">
              <a:solidFill>
                <a:srgbClr val="000000"/>
              </a:solidFill>
              <a:latin typeface="Helvetica Neue Light"/>
              <a:cs typeface="Helvetica Neue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257800" y="4114800"/>
            <a:ext cx="32382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Helvetica Neue Light"/>
                <a:ea typeface="+mj-ea"/>
                <a:cs typeface="Helvetica Neue Light"/>
              </a:rPr>
              <a:t>concave hugs more</a:t>
            </a:r>
            <a:endParaRPr lang="fr-FR" sz="2800" dirty="0"/>
          </a:p>
        </p:txBody>
      </p:sp>
      <p:sp>
        <p:nvSpPr>
          <p:cNvPr id="20" name="Rectangle 19"/>
          <p:cNvSpPr/>
          <p:nvPr/>
        </p:nvSpPr>
        <p:spPr>
          <a:xfrm>
            <a:off x="1676400" y="4124980"/>
            <a:ext cx="13003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Helvetica Neue Light"/>
                <a:ea typeface="+mj-ea"/>
                <a:cs typeface="Helvetica Neue Light"/>
              </a:rPr>
              <a:t>convex</a:t>
            </a:r>
            <a:endParaRPr lang="fr-FR" sz="2800" dirty="0"/>
          </a:p>
        </p:txBody>
      </p:sp>
      <p:grpSp>
        <p:nvGrpSpPr>
          <p:cNvPr id="3" name="Grouper 20"/>
          <p:cNvGrpSpPr/>
          <p:nvPr/>
        </p:nvGrpSpPr>
        <p:grpSpPr>
          <a:xfrm>
            <a:off x="4552142" y="2057398"/>
            <a:ext cx="4515658" cy="1893697"/>
            <a:chOff x="5865414" y="3267527"/>
            <a:chExt cx="3126186" cy="1311005"/>
          </a:xfrm>
        </p:grpSpPr>
        <p:sp>
          <p:nvSpPr>
            <p:cNvPr id="22" name="Freeform 16"/>
            <p:cNvSpPr>
              <a:spLocks/>
            </p:cNvSpPr>
            <p:nvPr/>
          </p:nvSpPr>
          <p:spPr bwMode="auto">
            <a:xfrm rot="20458765">
              <a:off x="6899710" y="3267527"/>
              <a:ext cx="1863598" cy="1170376"/>
            </a:xfrm>
            <a:custGeom>
              <a:avLst/>
              <a:gdLst>
                <a:gd name="T0" fmla="*/ 727744784 w 556"/>
                <a:gd name="T1" fmla="*/ 6825267 h 361"/>
                <a:gd name="T2" fmla="*/ 0 w 556"/>
                <a:gd name="T3" fmla="*/ 696183203 h 361"/>
                <a:gd name="T4" fmla="*/ 237257943 w 556"/>
                <a:gd name="T5" fmla="*/ 787187736 h 361"/>
                <a:gd name="T6" fmla="*/ 657024478 w 556"/>
                <a:gd name="T7" fmla="*/ 486873080 h 361"/>
                <a:gd name="T8" fmla="*/ 1268421053 w 556"/>
                <a:gd name="T9" fmla="*/ 0 h 3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6"/>
                <a:gd name="T16" fmla="*/ 0 h 361"/>
                <a:gd name="T17" fmla="*/ 556 w 556"/>
                <a:gd name="T18" fmla="*/ 361 h 3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6" h="361">
                  <a:moveTo>
                    <a:pt x="319" y="3"/>
                  </a:moveTo>
                  <a:cubicBezTo>
                    <a:pt x="266" y="53"/>
                    <a:pt x="36" y="249"/>
                    <a:pt x="0" y="306"/>
                  </a:cubicBezTo>
                  <a:cubicBezTo>
                    <a:pt x="0" y="338"/>
                    <a:pt x="56" y="361"/>
                    <a:pt x="104" y="346"/>
                  </a:cubicBezTo>
                  <a:cubicBezTo>
                    <a:pt x="152" y="331"/>
                    <a:pt x="256" y="246"/>
                    <a:pt x="288" y="214"/>
                  </a:cubicBezTo>
                  <a:cubicBezTo>
                    <a:pt x="320" y="182"/>
                    <a:pt x="500" y="45"/>
                    <a:pt x="556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" name="Freeform 12"/>
            <p:cNvSpPr>
              <a:spLocks/>
            </p:cNvSpPr>
            <p:nvPr/>
          </p:nvSpPr>
          <p:spPr bwMode="auto">
            <a:xfrm>
              <a:off x="5865414" y="3276601"/>
              <a:ext cx="3126186" cy="503535"/>
            </a:xfrm>
            <a:custGeom>
              <a:avLst/>
              <a:gdLst>
                <a:gd name="T0" fmla="*/ 0 w 864"/>
                <a:gd name="T1" fmla="*/ 378179268 h 144"/>
                <a:gd name="T2" fmla="*/ 1150031385 w 864"/>
                <a:gd name="T3" fmla="*/ 0 h 144"/>
                <a:gd name="T4" fmla="*/ 2147483647 w 864"/>
                <a:gd name="T5" fmla="*/ 378179268 h 144"/>
                <a:gd name="T6" fmla="*/ 0 60000 65536"/>
                <a:gd name="T7" fmla="*/ 0 60000 65536"/>
                <a:gd name="T8" fmla="*/ 0 60000 65536"/>
                <a:gd name="T9" fmla="*/ 0 w 864"/>
                <a:gd name="T10" fmla="*/ 0 h 144"/>
                <a:gd name="T11" fmla="*/ 864 w 864"/>
                <a:gd name="T12" fmla="*/ 144 h 1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4" h="144">
                  <a:moveTo>
                    <a:pt x="0" y="144"/>
                  </a:moveTo>
                  <a:lnTo>
                    <a:pt x="432" y="0"/>
                  </a:lnTo>
                  <a:lnTo>
                    <a:pt x="864" y="144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auto">
            <a:xfrm rot="10800000">
              <a:off x="6233476" y="3789208"/>
              <a:ext cx="2259610" cy="789324"/>
            </a:xfrm>
            <a:custGeom>
              <a:avLst/>
              <a:gdLst>
                <a:gd name="T0" fmla="*/ 0 w 624"/>
                <a:gd name="T1" fmla="*/ 576427306 h 225"/>
                <a:gd name="T2" fmla="*/ 872265411 w 624"/>
                <a:gd name="T3" fmla="*/ 2656625 h 225"/>
                <a:gd name="T4" fmla="*/ 1659431389 w 624"/>
                <a:gd name="T5" fmla="*/ 597678668 h 225"/>
                <a:gd name="T6" fmla="*/ 0 60000 65536"/>
                <a:gd name="T7" fmla="*/ 0 60000 65536"/>
                <a:gd name="T8" fmla="*/ 0 60000 65536"/>
                <a:gd name="T9" fmla="*/ 0 w 624"/>
                <a:gd name="T10" fmla="*/ 0 h 225"/>
                <a:gd name="T11" fmla="*/ 624 w 624"/>
                <a:gd name="T12" fmla="*/ 225 h 2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225">
                  <a:moveTo>
                    <a:pt x="0" y="217"/>
                  </a:moveTo>
                  <a:cubicBezTo>
                    <a:pt x="156" y="201"/>
                    <a:pt x="224" y="0"/>
                    <a:pt x="328" y="1"/>
                  </a:cubicBezTo>
                  <a:cubicBezTo>
                    <a:pt x="432" y="2"/>
                    <a:pt x="452" y="189"/>
                    <a:pt x="624" y="225"/>
                  </a:cubicBez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rot="10800000"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24" name="Freeform 8"/>
          <p:cNvSpPr>
            <a:spLocks/>
          </p:cNvSpPr>
          <p:nvPr/>
        </p:nvSpPr>
        <p:spPr bwMode="auto">
          <a:xfrm>
            <a:off x="163703" y="2834734"/>
            <a:ext cx="4549393" cy="730736"/>
          </a:xfrm>
          <a:custGeom>
            <a:avLst/>
            <a:gdLst>
              <a:gd name="T0" fmla="*/ 0 w 864"/>
              <a:gd name="T1" fmla="*/ 378179268 h 144"/>
              <a:gd name="T2" fmla="*/ 1150031385 w 864"/>
              <a:gd name="T3" fmla="*/ 0 h 144"/>
              <a:gd name="T4" fmla="*/ 2147483647 w 864"/>
              <a:gd name="T5" fmla="*/ 378179268 h 144"/>
              <a:gd name="T6" fmla="*/ 0 60000 65536"/>
              <a:gd name="T7" fmla="*/ 0 60000 65536"/>
              <a:gd name="T8" fmla="*/ 0 60000 65536"/>
              <a:gd name="T9" fmla="*/ 0 w 864"/>
              <a:gd name="T10" fmla="*/ 0 h 144"/>
              <a:gd name="T11" fmla="*/ 864 w 864"/>
              <a:gd name="T12" fmla="*/ 144 h 1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64" h="144">
                <a:moveTo>
                  <a:pt x="0" y="144"/>
                </a:moveTo>
                <a:lnTo>
                  <a:pt x="432" y="0"/>
                </a:lnTo>
                <a:lnTo>
                  <a:pt x="864" y="144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5" name="Freeform 10"/>
          <p:cNvSpPr>
            <a:spLocks/>
          </p:cNvSpPr>
          <p:nvPr/>
        </p:nvSpPr>
        <p:spPr bwMode="auto">
          <a:xfrm>
            <a:off x="733224" y="2624070"/>
            <a:ext cx="3281528" cy="1152063"/>
          </a:xfrm>
          <a:custGeom>
            <a:avLst/>
            <a:gdLst>
              <a:gd name="T0" fmla="*/ 0 w 624"/>
              <a:gd name="T1" fmla="*/ 576427306 h 225"/>
              <a:gd name="T2" fmla="*/ 872262923 w 624"/>
              <a:gd name="T3" fmla="*/ 2656625 h 225"/>
              <a:gd name="T4" fmla="*/ 1659428128 w 624"/>
              <a:gd name="T5" fmla="*/ 597678668 h 225"/>
              <a:gd name="T6" fmla="*/ 0 60000 65536"/>
              <a:gd name="T7" fmla="*/ 0 60000 65536"/>
              <a:gd name="T8" fmla="*/ 0 60000 65536"/>
              <a:gd name="T9" fmla="*/ 0 w 624"/>
              <a:gd name="T10" fmla="*/ 0 h 225"/>
              <a:gd name="T11" fmla="*/ 624 w 624"/>
              <a:gd name="T12" fmla="*/ 225 h 2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24" h="225">
                <a:moveTo>
                  <a:pt x="0" y="217"/>
                </a:moveTo>
                <a:cubicBezTo>
                  <a:pt x="156" y="201"/>
                  <a:pt x="224" y="0"/>
                  <a:pt x="328" y="1"/>
                </a:cubicBezTo>
                <a:cubicBezTo>
                  <a:pt x="432" y="2"/>
                  <a:pt x="452" y="189"/>
                  <a:pt x="624" y="225"/>
                </a:cubicBezTo>
              </a:path>
            </a:pathLst>
          </a:custGeom>
          <a:solidFill>
            <a:schemeClr val="bg1"/>
          </a:solidFill>
          <a:ln w="635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3" name="Freeform 6"/>
          <p:cNvSpPr>
            <a:spLocks/>
          </p:cNvSpPr>
          <p:nvPr/>
        </p:nvSpPr>
        <p:spPr bwMode="auto">
          <a:xfrm>
            <a:off x="2184147" y="1616837"/>
            <a:ext cx="1159385" cy="1145482"/>
          </a:xfrm>
          <a:custGeom>
            <a:avLst/>
            <a:gdLst>
              <a:gd name="T0" fmla="*/ 256 w 171"/>
              <a:gd name="T1" fmla="*/ 0 h 174"/>
              <a:gd name="T2" fmla="*/ 0 w 171"/>
              <a:gd name="T3" fmla="*/ 239 h 174"/>
              <a:gd name="T4" fmla="*/ 94 w 171"/>
              <a:gd name="T5" fmla="*/ 275 h 174"/>
              <a:gd name="T6" fmla="*/ 259 w 171"/>
              <a:gd name="T7" fmla="*/ 156 h 174"/>
              <a:gd name="T8" fmla="*/ 370 w 171"/>
              <a:gd name="T9" fmla="*/ 60 h 1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1"/>
              <a:gd name="T16" fmla="*/ 0 h 174"/>
              <a:gd name="T17" fmla="*/ 411 w 171"/>
              <a:gd name="T18" fmla="*/ 321 h 17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1" h="174">
                <a:moveTo>
                  <a:pt x="70" y="0"/>
                </a:moveTo>
                <a:cubicBezTo>
                  <a:pt x="59" y="25"/>
                  <a:pt x="0" y="124"/>
                  <a:pt x="2" y="149"/>
                </a:cubicBezTo>
                <a:cubicBezTo>
                  <a:pt x="4" y="174"/>
                  <a:pt x="53" y="171"/>
                  <a:pt x="82" y="148"/>
                </a:cubicBezTo>
                <a:cubicBezTo>
                  <a:pt x="110" y="126"/>
                  <a:pt x="156" y="35"/>
                  <a:pt x="171" y="13"/>
                </a:cubicBezTo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4" name="Freeform 7"/>
          <p:cNvSpPr>
            <a:spLocks/>
          </p:cNvSpPr>
          <p:nvPr/>
        </p:nvSpPr>
        <p:spPr bwMode="auto">
          <a:xfrm rot="20330777">
            <a:off x="2326529" y="1998664"/>
            <a:ext cx="454259" cy="638575"/>
          </a:xfrm>
          <a:custGeom>
            <a:avLst/>
            <a:gdLst>
              <a:gd name="T0" fmla="*/ 48 w 92"/>
              <a:gd name="T1" fmla="*/ 0 h 136"/>
              <a:gd name="T2" fmla="*/ 0 w 92"/>
              <a:gd name="T3" fmla="*/ 122 h 136"/>
              <a:gd name="T4" fmla="*/ 0 60000 65536"/>
              <a:gd name="T5" fmla="*/ 0 60000 65536"/>
              <a:gd name="T6" fmla="*/ 0 w 92"/>
              <a:gd name="T7" fmla="*/ 0 h 136"/>
              <a:gd name="T8" fmla="*/ 92 w 92"/>
              <a:gd name="T9" fmla="*/ 136 h 1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2" h="136">
                <a:moveTo>
                  <a:pt x="52" y="0"/>
                </a:moveTo>
                <a:cubicBezTo>
                  <a:pt x="92" y="32"/>
                  <a:pt x="92" y="64"/>
                  <a:pt x="0" y="136"/>
                </a:cubicBezTo>
              </a:path>
            </a:pathLst>
          </a:custGeom>
          <a:noFill/>
          <a:ln w="635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2" name="Freeform 6"/>
          <p:cNvSpPr>
            <a:spLocks/>
          </p:cNvSpPr>
          <p:nvPr/>
        </p:nvSpPr>
        <p:spPr bwMode="auto">
          <a:xfrm>
            <a:off x="6460615" y="2819400"/>
            <a:ext cx="1159385" cy="1145482"/>
          </a:xfrm>
          <a:custGeom>
            <a:avLst/>
            <a:gdLst>
              <a:gd name="T0" fmla="*/ 256 w 171"/>
              <a:gd name="T1" fmla="*/ 0 h 174"/>
              <a:gd name="T2" fmla="*/ 0 w 171"/>
              <a:gd name="T3" fmla="*/ 239 h 174"/>
              <a:gd name="T4" fmla="*/ 94 w 171"/>
              <a:gd name="T5" fmla="*/ 275 h 174"/>
              <a:gd name="T6" fmla="*/ 259 w 171"/>
              <a:gd name="T7" fmla="*/ 156 h 174"/>
              <a:gd name="T8" fmla="*/ 370 w 171"/>
              <a:gd name="T9" fmla="*/ 60 h 1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1"/>
              <a:gd name="T16" fmla="*/ 0 h 174"/>
              <a:gd name="T17" fmla="*/ 411 w 171"/>
              <a:gd name="T18" fmla="*/ 321 h 17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1" h="174">
                <a:moveTo>
                  <a:pt x="70" y="0"/>
                </a:moveTo>
                <a:cubicBezTo>
                  <a:pt x="59" y="25"/>
                  <a:pt x="0" y="124"/>
                  <a:pt x="2" y="149"/>
                </a:cubicBezTo>
                <a:cubicBezTo>
                  <a:pt x="4" y="174"/>
                  <a:pt x="53" y="171"/>
                  <a:pt x="82" y="148"/>
                </a:cubicBezTo>
                <a:cubicBezTo>
                  <a:pt x="110" y="126"/>
                  <a:pt x="156" y="35"/>
                  <a:pt x="171" y="13"/>
                </a:cubicBezTo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3" name="Freeform 7"/>
          <p:cNvSpPr>
            <a:spLocks/>
          </p:cNvSpPr>
          <p:nvPr/>
        </p:nvSpPr>
        <p:spPr bwMode="auto">
          <a:xfrm rot="20330777">
            <a:off x="6602997" y="3201227"/>
            <a:ext cx="454259" cy="638575"/>
          </a:xfrm>
          <a:custGeom>
            <a:avLst/>
            <a:gdLst>
              <a:gd name="T0" fmla="*/ 48 w 92"/>
              <a:gd name="T1" fmla="*/ 0 h 136"/>
              <a:gd name="T2" fmla="*/ 0 w 92"/>
              <a:gd name="T3" fmla="*/ 122 h 136"/>
              <a:gd name="T4" fmla="*/ 0 60000 65536"/>
              <a:gd name="T5" fmla="*/ 0 60000 65536"/>
              <a:gd name="T6" fmla="*/ 0 w 92"/>
              <a:gd name="T7" fmla="*/ 0 h 136"/>
              <a:gd name="T8" fmla="*/ 92 w 92"/>
              <a:gd name="T9" fmla="*/ 136 h 1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2" h="136">
                <a:moveTo>
                  <a:pt x="52" y="0"/>
                </a:moveTo>
                <a:cubicBezTo>
                  <a:pt x="92" y="32"/>
                  <a:pt x="92" y="64"/>
                  <a:pt x="0" y="136"/>
                </a:cubicBezTo>
              </a:path>
            </a:pathLst>
          </a:custGeom>
          <a:noFill/>
          <a:ln w="635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8"/>
          <p:cNvSpPr>
            <a:spLocks/>
          </p:cNvSpPr>
          <p:nvPr/>
        </p:nvSpPr>
        <p:spPr bwMode="auto">
          <a:xfrm>
            <a:off x="163703" y="2834734"/>
            <a:ext cx="4549393" cy="730736"/>
          </a:xfrm>
          <a:custGeom>
            <a:avLst/>
            <a:gdLst>
              <a:gd name="T0" fmla="*/ 0 w 864"/>
              <a:gd name="T1" fmla="*/ 378179268 h 144"/>
              <a:gd name="T2" fmla="*/ 1150031385 w 864"/>
              <a:gd name="T3" fmla="*/ 0 h 144"/>
              <a:gd name="T4" fmla="*/ 2147483647 w 864"/>
              <a:gd name="T5" fmla="*/ 378179268 h 144"/>
              <a:gd name="T6" fmla="*/ 0 60000 65536"/>
              <a:gd name="T7" fmla="*/ 0 60000 65536"/>
              <a:gd name="T8" fmla="*/ 0 60000 65536"/>
              <a:gd name="T9" fmla="*/ 0 w 864"/>
              <a:gd name="T10" fmla="*/ 0 h 144"/>
              <a:gd name="T11" fmla="*/ 864 w 864"/>
              <a:gd name="T12" fmla="*/ 144 h 1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64" h="144">
                <a:moveTo>
                  <a:pt x="0" y="144"/>
                </a:moveTo>
                <a:lnTo>
                  <a:pt x="432" y="0"/>
                </a:lnTo>
                <a:lnTo>
                  <a:pt x="864" y="144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4" name="Freeform 10"/>
          <p:cNvSpPr>
            <a:spLocks/>
          </p:cNvSpPr>
          <p:nvPr/>
        </p:nvSpPr>
        <p:spPr bwMode="auto">
          <a:xfrm>
            <a:off x="733224" y="2624070"/>
            <a:ext cx="3281528" cy="1152063"/>
          </a:xfrm>
          <a:custGeom>
            <a:avLst/>
            <a:gdLst>
              <a:gd name="T0" fmla="*/ 0 w 624"/>
              <a:gd name="T1" fmla="*/ 576427306 h 225"/>
              <a:gd name="T2" fmla="*/ 872262923 w 624"/>
              <a:gd name="T3" fmla="*/ 2656625 h 225"/>
              <a:gd name="T4" fmla="*/ 1659428128 w 624"/>
              <a:gd name="T5" fmla="*/ 597678668 h 225"/>
              <a:gd name="T6" fmla="*/ 0 60000 65536"/>
              <a:gd name="T7" fmla="*/ 0 60000 65536"/>
              <a:gd name="T8" fmla="*/ 0 60000 65536"/>
              <a:gd name="T9" fmla="*/ 0 w 624"/>
              <a:gd name="T10" fmla="*/ 0 h 225"/>
              <a:gd name="T11" fmla="*/ 624 w 624"/>
              <a:gd name="T12" fmla="*/ 225 h 2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24" h="225">
                <a:moveTo>
                  <a:pt x="0" y="217"/>
                </a:moveTo>
                <a:cubicBezTo>
                  <a:pt x="156" y="201"/>
                  <a:pt x="224" y="0"/>
                  <a:pt x="328" y="1"/>
                </a:cubicBezTo>
                <a:cubicBezTo>
                  <a:pt x="432" y="2"/>
                  <a:pt x="452" y="189"/>
                  <a:pt x="624" y="225"/>
                </a:cubicBezTo>
              </a:path>
            </a:pathLst>
          </a:custGeom>
          <a:solidFill>
            <a:schemeClr val="bg1"/>
          </a:solidFill>
          <a:ln w="635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grpSp>
        <p:nvGrpSpPr>
          <p:cNvPr id="21" name="Grouper 20"/>
          <p:cNvGrpSpPr/>
          <p:nvPr/>
        </p:nvGrpSpPr>
        <p:grpSpPr>
          <a:xfrm>
            <a:off x="4552142" y="2057402"/>
            <a:ext cx="4515658" cy="1893698"/>
            <a:chOff x="5865414" y="3267527"/>
            <a:chExt cx="3126186" cy="1311005"/>
          </a:xfrm>
        </p:grpSpPr>
        <p:sp>
          <p:nvSpPr>
            <p:cNvPr id="22" name="Freeform 16"/>
            <p:cNvSpPr>
              <a:spLocks/>
            </p:cNvSpPr>
            <p:nvPr/>
          </p:nvSpPr>
          <p:spPr bwMode="auto">
            <a:xfrm rot="20458765">
              <a:off x="6899710" y="3267527"/>
              <a:ext cx="1863598" cy="1170376"/>
            </a:xfrm>
            <a:custGeom>
              <a:avLst/>
              <a:gdLst>
                <a:gd name="T0" fmla="*/ 727744784 w 556"/>
                <a:gd name="T1" fmla="*/ 6825267 h 361"/>
                <a:gd name="T2" fmla="*/ 0 w 556"/>
                <a:gd name="T3" fmla="*/ 696183203 h 361"/>
                <a:gd name="T4" fmla="*/ 237257943 w 556"/>
                <a:gd name="T5" fmla="*/ 787187736 h 361"/>
                <a:gd name="T6" fmla="*/ 657024478 w 556"/>
                <a:gd name="T7" fmla="*/ 486873080 h 361"/>
                <a:gd name="T8" fmla="*/ 1268421053 w 556"/>
                <a:gd name="T9" fmla="*/ 0 h 3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6"/>
                <a:gd name="T16" fmla="*/ 0 h 361"/>
                <a:gd name="T17" fmla="*/ 556 w 556"/>
                <a:gd name="T18" fmla="*/ 361 h 3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6" h="361">
                  <a:moveTo>
                    <a:pt x="319" y="3"/>
                  </a:moveTo>
                  <a:cubicBezTo>
                    <a:pt x="266" y="53"/>
                    <a:pt x="36" y="249"/>
                    <a:pt x="0" y="306"/>
                  </a:cubicBezTo>
                  <a:cubicBezTo>
                    <a:pt x="0" y="338"/>
                    <a:pt x="56" y="361"/>
                    <a:pt x="104" y="346"/>
                  </a:cubicBezTo>
                  <a:cubicBezTo>
                    <a:pt x="152" y="331"/>
                    <a:pt x="256" y="246"/>
                    <a:pt x="288" y="214"/>
                  </a:cubicBezTo>
                  <a:cubicBezTo>
                    <a:pt x="320" y="182"/>
                    <a:pt x="500" y="45"/>
                    <a:pt x="556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" name="Freeform 12"/>
            <p:cNvSpPr>
              <a:spLocks/>
            </p:cNvSpPr>
            <p:nvPr/>
          </p:nvSpPr>
          <p:spPr bwMode="auto">
            <a:xfrm>
              <a:off x="5865414" y="3276601"/>
              <a:ext cx="3126186" cy="503535"/>
            </a:xfrm>
            <a:custGeom>
              <a:avLst/>
              <a:gdLst>
                <a:gd name="T0" fmla="*/ 0 w 864"/>
                <a:gd name="T1" fmla="*/ 378179268 h 144"/>
                <a:gd name="T2" fmla="*/ 1150031385 w 864"/>
                <a:gd name="T3" fmla="*/ 0 h 144"/>
                <a:gd name="T4" fmla="*/ 2147483647 w 864"/>
                <a:gd name="T5" fmla="*/ 378179268 h 144"/>
                <a:gd name="T6" fmla="*/ 0 60000 65536"/>
                <a:gd name="T7" fmla="*/ 0 60000 65536"/>
                <a:gd name="T8" fmla="*/ 0 60000 65536"/>
                <a:gd name="T9" fmla="*/ 0 w 864"/>
                <a:gd name="T10" fmla="*/ 0 h 144"/>
                <a:gd name="T11" fmla="*/ 864 w 864"/>
                <a:gd name="T12" fmla="*/ 144 h 1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4" h="144">
                  <a:moveTo>
                    <a:pt x="0" y="144"/>
                  </a:moveTo>
                  <a:lnTo>
                    <a:pt x="432" y="0"/>
                  </a:lnTo>
                  <a:lnTo>
                    <a:pt x="864" y="144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auto">
            <a:xfrm rot="10800000">
              <a:off x="6233476" y="3789208"/>
              <a:ext cx="2259610" cy="789324"/>
            </a:xfrm>
            <a:custGeom>
              <a:avLst/>
              <a:gdLst>
                <a:gd name="T0" fmla="*/ 0 w 624"/>
                <a:gd name="T1" fmla="*/ 576427306 h 225"/>
                <a:gd name="T2" fmla="*/ 872265411 w 624"/>
                <a:gd name="T3" fmla="*/ 2656625 h 225"/>
                <a:gd name="T4" fmla="*/ 1659431389 w 624"/>
                <a:gd name="T5" fmla="*/ 597678668 h 225"/>
                <a:gd name="T6" fmla="*/ 0 60000 65536"/>
                <a:gd name="T7" fmla="*/ 0 60000 65536"/>
                <a:gd name="T8" fmla="*/ 0 60000 65536"/>
                <a:gd name="T9" fmla="*/ 0 w 624"/>
                <a:gd name="T10" fmla="*/ 0 h 225"/>
                <a:gd name="T11" fmla="*/ 624 w 624"/>
                <a:gd name="T12" fmla="*/ 225 h 2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225">
                  <a:moveTo>
                    <a:pt x="0" y="217"/>
                  </a:moveTo>
                  <a:cubicBezTo>
                    <a:pt x="156" y="201"/>
                    <a:pt x="224" y="0"/>
                    <a:pt x="328" y="1"/>
                  </a:cubicBezTo>
                  <a:cubicBezTo>
                    <a:pt x="432" y="2"/>
                    <a:pt x="452" y="189"/>
                    <a:pt x="624" y="225"/>
                  </a:cubicBez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rot="10800000"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24" name="Rectangle 23"/>
          <p:cNvSpPr/>
          <p:nvPr/>
        </p:nvSpPr>
        <p:spPr>
          <a:xfrm>
            <a:off x="5257800" y="4114800"/>
            <a:ext cx="32382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Helvetica Neue Light"/>
                <a:ea typeface="+mj-ea"/>
                <a:cs typeface="Helvetica Neue Light"/>
              </a:rPr>
              <a:t>concave hugs more</a:t>
            </a:r>
            <a:endParaRPr lang="fr-FR" sz="2800" dirty="0"/>
          </a:p>
        </p:txBody>
      </p:sp>
      <p:sp>
        <p:nvSpPr>
          <p:cNvPr id="32" name="Rectangle 31"/>
          <p:cNvSpPr/>
          <p:nvPr/>
        </p:nvSpPr>
        <p:spPr>
          <a:xfrm>
            <a:off x="1676400" y="4124980"/>
            <a:ext cx="13003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Helvetica Neue Light"/>
                <a:ea typeface="+mj-ea"/>
                <a:cs typeface="Helvetica Neue Light"/>
              </a:rPr>
              <a:t>convex</a:t>
            </a:r>
            <a:endParaRPr lang="fr-FR" sz="2800" dirty="0"/>
          </a:p>
        </p:txBody>
      </p:sp>
      <p:sp>
        <p:nvSpPr>
          <p:cNvPr id="33" name="TextBox 9"/>
          <p:cNvSpPr txBox="1">
            <a:spLocks noChangeArrowheads="1"/>
          </p:cNvSpPr>
          <p:nvPr/>
        </p:nvSpPr>
        <p:spPr bwMode="auto">
          <a:xfrm>
            <a:off x="0" y="5257800"/>
            <a:ext cx="9144000" cy="1200329"/>
          </a:xfrm>
          <a:prstGeom prst="rect">
            <a:avLst/>
          </a:prstGeom>
          <a:solidFill>
            <a:schemeClr val="tx1">
              <a:alpha val="59999"/>
            </a:schemeClr>
          </a:solidFill>
          <a:ln w="9525">
            <a:noFill/>
            <a:miter lim="800000"/>
            <a:headEnd/>
            <a:tailEnd/>
          </a:ln>
        </p:spPr>
        <p:txBody>
          <a:bodyPr lIns="216000">
            <a:prstTxWarp prst="textNoShape">
              <a:avLst/>
            </a:prstTxWarp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hypothesis 1: convex surfaces are more accurate, concave are less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38" name="Oval 17"/>
          <p:cNvSpPr>
            <a:spLocks noChangeArrowheads="1"/>
          </p:cNvSpPr>
          <p:nvPr/>
        </p:nvSpPr>
        <p:spPr bwMode="auto">
          <a:xfrm rot="21414459">
            <a:off x="2232638" y="2538243"/>
            <a:ext cx="366121" cy="177749"/>
          </a:xfrm>
          <a:prstGeom prst="ellipse">
            <a:avLst/>
          </a:prstGeom>
          <a:solidFill>
            <a:srgbClr val="A1E41C"/>
          </a:solidFill>
          <a:ln w="63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9" name="Freeform 6"/>
          <p:cNvSpPr>
            <a:spLocks/>
          </p:cNvSpPr>
          <p:nvPr/>
        </p:nvSpPr>
        <p:spPr bwMode="auto">
          <a:xfrm>
            <a:off x="2184147" y="1616837"/>
            <a:ext cx="1159385" cy="1145482"/>
          </a:xfrm>
          <a:custGeom>
            <a:avLst/>
            <a:gdLst>
              <a:gd name="T0" fmla="*/ 256 w 171"/>
              <a:gd name="T1" fmla="*/ 0 h 174"/>
              <a:gd name="T2" fmla="*/ 0 w 171"/>
              <a:gd name="T3" fmla="*/ 239 h 174"/>
              <a:gd name="T4" fmla="*/ 94 w 171"/>
              <a:gd name="T5" fmla="*/ 275 h 174"/>
              <a:gd name="T6" fmla="*/ 259 w 171"/>
              <a:gd name="T7" fmla="*/ 156 h 174"/>
              <a:gd name="T8" fmla="*/ 370 w 171"/>
              <a:gd name="T9" fmla="*/ 60 h 1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1"/>
              <a:gd name="T16" fmla="*/ 0 h 174"/>
              <a:gd name="T17" fmla="*/ 411 w 171"/>
              <a:gd name="T18" fmla="*/ 321 h 17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1" h="174">
                <a:moveTo>
                  <a:pt x="70" y="0"/>
                </a:moveTo>
                <a:cubicBezTo>
                  <a:pt x="59" y="25"/>
                  <a:pt x="0" y="124"/>
                  <a:pt x="2" y="149"/>
                </a:cubicBezTo>
                <a:cubicBezTo>
                  <a:pt x="4" y="174"/>
                  <a:pt x="53" y="171"/>
                  <a:pt x="82" y="148"/>
                </a:cubicBezTo>
                <a:cubicBezTo>
                  <a:pt x="110" y="126"/>
                  <a:pt x="156" y="35"/>
                  <a:pt x="171" y="13"/>
                </a:cubicBez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0" name="Freeform 7"/>
          <p:cNvSpPr>
            <a:spLocks/>
          </p:cNvSpPr>
          <p:nvPr/>
        </p:nvSpPr>
        <p:spPr bwMode="auto">
          <a:xfrm rot="20330777">
            <a:off x="2326529" y="1998664"/>
            <a:ext cx="454259" cy="638575"/>
          </a:xfrm>
          <a:custGeom>
            <a:avLst/>
            <a:gdLst>
              <a:gd name="T0" fmla="*/ 48 w 92"/>
              <a:gd name="T1" fmla="*/ 0 h 136"/>
              <a:gd name="T2" fmla="*/ 0 w 92"/>
              <a:gd name="T3" fmla="*/ 122 h 136"/>
              <a:gd name="T4" fmla="*/ 0 60000 65536"/>
              <a:gd name="T5" fmla="*/ 0 60000 65536"/>
              <a:gd name="T6" fmla="*/ 0 w 92"/>
              <a:gd name="T7" fmla="*/ 0 h 136"/>
              <a:gd name="T8" fmla="*/ 92 w 92"/>
              <a:gd name="T9" fmla="*/ 136 h 1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2" h="136">
                <a:moveTo>
                  <a:pt x="52" y="0"/>
                </a:moveTo>
                <a:cubicBezTo>
                  <a:pt x="92" y="32"/>
                  <a:pt x="92" y="64"/>
                  <a:pt x="0" y="136"/>
                </a:cubicBezTo>
              </a:path>
            </a:pathLst>
          </a:custGeom>
          <a:noFill/>
          <a:ln w="635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5" name="Freeform 45"/>
          <p:cNvSpPr>
            <a:spLocks/>
          </p:cNvSpPr>
          <p:nvPr/>
        </p:nvSpPr>
        <p:spPr bwMode="auto">
          <a:xfrm rot="21172376">
            <a:off x="6407490" y="3392150"/>
            <a:ext cx="950999" cy="589732"/>
          </a:xfrm>
          <a:custGeom>
            <a:avLst/>
            <a:gdLst>
              <a:gd name="T0" fmla="*/ 214313 w 159"/>
              <a:gd name="T1" fmla="*/ 44450 h 120"/>
              <a:gd name="T2" fmla="*/ 103188 w 159"/>
              <a:gd name="T3" fmla="*/ 171450 h 120"/>
              <a:gd name="T4" fmla="*/ 28575 w 159"/>
              <a:gd name="T5" fmla="*/ 101600 h 120"/>
              <a:gd name="T6" fmla="*/ 214313 w 159"/>
              <a:gd name="T7" fmla="*/ 44450 h 120"/>
              <a:gd name="T8" fmla="*/ 0 60000 65536"/>
              <a:gd name="T9" fmla="*/ 0 60000 65536"/>
              <a:gd name="T10" fmla="*/ 0 60000 65536"/>
              <a:gd name="T11" fmla="*/ 0 60000 65536"/>
              <a:gd name="T12" fmla="*/ 0 w 159"/>
              <a:gd name="T13" fmla="*/ 0 h 120"/>
              <a:gd name="T14" fmla="*/ 159 w 159"/>
              <a:gd name="T15" fmla="*/ 120 h 1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9" h="120">
                <a:moveTo>
                  <a:pt x="135" y="28"/>
                </a:moveTo>
                <a:cubicBezTo>
                  <a:pt x="159" y="57"/>
                  <a:pt x="111" y="97"/>
                  <a:pt x="65" y="108"/>
                </a:cubicBezTo>
                <a:cubicBezTo>
                  <a:pt x="20" y="120"/>
                  <a:pt x="0" y="84"/>
                  <a:pt x="18" y="64"/>
                </a:cubicBezTo>
                <a:cubicBezTo>
                  <a:pt x="68" y="37"/>
                  <a:pt x="111" y="0"/>
                  <a:pt x="135" y="28"/>
                </a:cubicBezTo>
                <a:close/>
              </a:path>
            </a:pathLst>
          </a:custGeom>
          <a:solidFill>
            <a:srgbClr val="A1E41C"/>
          </a:solidFill>
          <a:ln w="63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8" name="Freeform 6"/>
          <p:cNvSpPr>
            <a:spLocks/>
          </p:cNvSpPr>
          <p:nvPr/>
        </p:nvSpPr>
        <p:spPr bwMode="auto">
          <a:xfrm>
            <a:off x="6460615" y="2819400"/>
            <a:ext cx="1159385" cy="1145482"/>
          </a:xfrm>
          <a:custGeom>
            <a:avLst/>
            <a:gdLst>
              <a:gd name="T0" fmla="*/ 256 w 171"/>
              <a:gd name="T1" fmla="*/ 0 h 174"/>
              <a:gd name="T2" fmla="*/ 0 w 171"/>
              <a:gd name="T3" fmla="*/ 239 h 174"/>
              <a:gd name="T4" fmla="*/ 94 w 171"/>
              <a:gd name="T5" fmla="*/ 275 h 174"/>
              <a:gd name="T6" fmla="*/ 259 w 171"/>
              <a:gd name="T7" fmla="*/ 156 h 174"/>
              <a:gd name="T8" fmla="*/ 370 w 171"/>
              <a:gd name="T9" fmla="*/ 60 h 1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1"/>
              <a:gd name="T16" fmla="*/ 0 h 174"/>
              <a:gd name="T17" fmla="*/ 411 w 171"/>
              <a:gd name="T18" fmla="*/ 321 h 17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1" h="174">
                <a:moveTo>
                  <a:pt x="70" y="0"/>
                </a:moveTo>
                <a:cubicBezTo>
                  <a:pt x="59" y="25"/>
                  <a:pt x="0" y="124"/>
                  <a:pt x="2" y="149"/>
                </a:cubicBezTo>
                <a:cubicBezTo>
                  <a:pt x="4" y="174"/>
                  <a:pt x="53" y="171"/>
                  <a:pt x="82" y="148"/>
                </a:cubicBezTo>
                <a:cubicBezTo>
                  <a:pt x="110" y="126"/>
                  <a:pt x="156" y="35"/>
                  <a:pt x="171" y="13"/>
                </a:cubicBez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9" name="Freeform 7"/>
          <p:cNvSpPr>
            <a:spLocks/>
          </p:cNvSpPr>
          <p:nvPr/>
        </p:nvSpPr>
        <p:spPr bwMode="auto">
          <a:xfrm rot="20330777">
            <a:off x="6602997" y="3201227"/>
            <a:ext cx="454259" cy="638575"/>
          </a:xfrm>
          <a:custGeom>
            <a:avLst/>
            <a:gdLst>
              <a:gd name="T0" fmla="*/ 48 w 92"/>
              <a:gd name="T1" fmla="*/ 0 h 136"/>
              <a:gd name="T2" fmla="*/ 0 w 92"/>
              <a:gd name="T3" fmla="*/ 122 h 136"/>
              <a:gd name="T4" fmla="*/ 0 60000 65536"/>
              <a:gd name="T5" fmla="*/ 0 60000 65536"/>
              <a:gd name="T6" fmla="*/ 0 w 92"/>
              <a:gd name="T7" fmla="*/ 0 h 136"/>
              <a:gd name="T8" fmla="*/ 92 w 92"/>
              <a:gd name="T9" fmla="*/ 136 h 1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2" h="136">
                <a:moveTo>
                  <a:pt x="52" y="0"/>
                </a:moveTo>
                <a:cubicBezTo>
                  <a:pt x="92" y="32"/>
                  <a:pt x="92" y="64"/>
                  <a:pt x="0" y="136"/>
                </a:cubicBezTo>
              </a:path>
            </a:pathLst>
          </a:custGeom>
          <a:noFill/>
          <a:ln w="635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cell_shape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0" y="0"/>
            <a:ext cx="6477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r 57"/>
          <p:cNvGrpSpPr/>
          <p:nvPr/>
        </p:nvGrpSpPr>
        <p:grpSpPr>
          <a:xfrm>
            <a:off x="276757" y="1656756"/>
            <a:ext cx="4755917" cy="2304093"/>
            <a:chOff x="838200" y="1473525"/>
            <a:chExt cx="5257800" cy="2547239"/>
          </a:xfrm>
        </p:grpSpPr>
        <p:sp>
          <p:nvSpPr>
            <p:cNvPr id="59" name="Freeform 8"/>
            <p:cNvSpPr>
              <a:spLocks/>
            </p:cNvSpPr>
            <p:nvPr/>
          </p:nvSpPr>
          <p:spPr bwMode="auto">
            <a:xfrm rot="19952270">
              <a:off x="3854880" y="2355517"/>
              <a:ext cx="378691" cy="568038"/>
            </a:xfrm>
            <a:custGeom>
              <a:avLst/>
              <a:gdLst>
                <a:gd name="T0" fmla="*/ 2147483647 w 92"/>
                <a:gd name="T1" fmla="*/ 0 h 136"/>
                <a:gd name="T2" fmla="*/ 0 w 92"/>
                <a:gd name="T3" fmla="*/ 2147483647 h 136"/>
                <a:gd name="T4" fmla="*/ 0 60000 65536"/>
                <a:gd name="T5" fmla="*/ 0 60000 65536"/>
                <a:gd name="T6" fmla="*/ 0 w 92"/>
                <a:gd name="T7" fmla="*/ 0 h 136"/>
                <a:gd name="T8" fmla="*/ 92 w 92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2" h="136">
                  <a:moveTo>
                    <a:pt x="52" y="0"/>
                  </a:moveTo>
                  <a:cubicBezTo>
                    <a:pt x="92" y="32"/>
                    <a:pt x="92" y="64"/>
                    <a:pt x="0" y="136"/>
                  </a:cubicBezTo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0" name="Freeform 9"/>
            <p:cNvSpPr>
              <a:spLocks/>
            </p:cNvSpPr>
            <p:nvPr/>
          </p:nvSpPr>
          <p:spPr bwMode="auto">
            <a:xfrm>
              <a:off x="838200" y="2819400"/>
              <a:ext cx="5257800" cy="1201364"/>
            </a:xfrm>
            <a:custGeom>
              <a:avLst/>
              <a:gdLst>
                <a:gd name="T0" fmla="*/ 0 w 1440"/>
                <a:gd name="T1" fmla="*/ 2147483647 h 276"/>
                <a:gd name="T2" fmla="*/ 2147483647 w 1440"/>
                <a:gd name="T3" fmla="*/ 0 h 276"/>
                <a:gd name="T4" fmla="*/ 2147483647 w 1440"/>
                <a:gd name="T5" fmla="*/ 2147483647 h 276"/>
                <a:gd name="T6" fmla="*/ 0 60000 65536"/>
                <a:gd name="T7" fmla="*/ 0 60000 65536"/>
                <a:gd name="T8" fmla="*/ 0 60000 65536"/>
                <a:gd name="T9" fmla="*/ 0 w 1440"/>
                <a:gd name="T10" fmla="*/ 0 h 276"/>
                <a:gd name="T11" fmla="*/ 1440 w 1440"/>
                <a:gd name="T12" fmla="*/ 276 h 27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40" h="276">
                  <a:moveTo>
                    <a:pt x="0" y="180"/>
                  </a:moveTo>
                  <a:lnTo>
                    <a:pt x="744" y="0"/>
                  </a:lnTo>
                  <a:lnTo>
                    <a:pt x="1440" y="276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1" name="Freeform 7"/>
            <p:cNvSpPr>
              <a:spLocks/>
            </p:cNvSpPr>
            <p:nvPr/>
          </p:nvSpPr>
          <p:spPr bwMode="auto">
            <a:xfrm rot="19952270">
              <a:off x="3476189" y="1473525"/>
              <a:ext cx="1691048" cy="1325416"/>
            </a:xfrm>
            <a:custGeom>
              <a:avLst/>
              <a:gdLst>
                <a:gd name="T0" fmla="*/ 2147483647 w 411"/>
                <a:gd name="T1" fmla="*/ 0 h 321"/>
                <a:gd name="T2" fmla="*/ 0 w 411"/>
                <a:gd name="T3" fmla="*/ 2147483647 h 321"/>
                <a:gd name="T4" fmla="*/ 2147483647 w 411"/>
                <a:gd name="T5" fmla="*/ 2147483647 h 321"/>
                <a:gd name="T6" fmla="*/ 2147483647 w 411"/>
                <a:gd name="T7" fmla="*/ 2147483647 h 321"/>
                <a:gd name="T8" fmla="*/ 2147483647 w 411"/>
                <a:gd name="T9" fmla="*/ 2147483647 h 3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1"/>
                <a:gd name="T16" fmla="*/ 0 h 321"/>
                <a:gd name="T17" fmla="*/ 411 w 411"/>
                <a:gd name="T18" fmla="*/ 321 h 3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1" h="321">
                  <a:moveTo>
                    <a:pt x="285" y="0"/>
                  </a:moveTo>
                  <a:cubicBezTo>
                    <a:pt x="238" y="44"/>
                    <a:pt x="30" y="215"/>
                    <a:pt x="0" y="266"/>
                  </a:cubicBezTo>
                  <a:cubicBezTo>
                    <a:pt x="0" y="298"/>
                    <a:pt x="56" y="321"/>
                    <a:pt x="104" y="306"/>
                  </a:cubicBezTo>
                  <a:cubicBezTo>
                    <a:pt x="152" y="291"/>
                    <a:pt x="256" y="206"/>
                    <a:pt x="288" y="174"/>
                  </a:cubicBezTo>
                  <a:cubicBezTo>
                    <a:pt x="320" y="142"/>
                    <a:pt x="386" y="88"/>
                    <a:pt x="411" y="66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8" name="Freeform 8"/>
            <p:cNvSpPr>
              <a:spLocks/>
            </p:cNvSpPr>
            <p:nvPr/>
          </p:nvSpPr>
          <p:spPr bwMode="auto">
            <a:xfrm rot="19952270">
              <a:off x="3854880" y="2355518"/>
              <a:ext cx="378691" cy="568038"/>
            </a:xfrm>
            <a:custGeom>
              <a:avLst/>
              <a:gdLst>
                <a:gd name="T0" fmla="*/ 2147483647 w 92"/>
                <a:gd name="T1" fmla="*/ 0 h 136"/>
                <a:gd name="T2" fmla="*/ 0 w 92"/>
                <a:gd name="T3" fmla="*/ 2147483647 h 136"/>
                <a:gd name="T4" fmla="*/ 0 60000 65536"/>
                <a:gd name="T5" fmla="*/ 0 60000 65536"/>
                <a:gd name="T6" fmla="*/ 0 w 92"/>
                <a:gd name="T7" fmla="*/ 0 h 136"/>
                <a:gd name="T8" fmla="*/ 92 w 92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2" h="136">
                  <a:moveTo>
                    <a:pt x="52" y="0"/>
                  </a:moveTo>
                  <a:cubicBezTo>
                    <a:pt x="92" y="32"/>
                    <a:pt x="92" y="64"/>
                    <a:pt x="0" y="136"/>
                  </a:cubicBezTo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9" name="Freeform 8"/>
            <p:cNvSpPr>
              <a:spLocks/>
            </p:cNvSpPr>
            <p:nvPr/>
          </p:nvSpPr>
          <p:spPr bwMode="auto">
            <a:xfrm rot="19952270">
              <a:off x="3854880" y="2355517"/>
              <a:ext cx="378691" cy="568038"/>
            </a:xfrm>
            <a:custGeom>
              <a:avLst/>
              <a:gdLst>
                <a:gd name="T0" fmla="*/ 2147483647 w 92"/>
                <a:gd name="T1" fmla="*/ 0 h 136"/>
                <a:gd name="T2" fmla="*/ 0 w 92"/>
                <a:gd name="T3" fmla="*/ 2147483647 h 136"/>
                <a:gd name="T4" fmla="*/ 0 60000 65536"/>
                <a:gd name="T5" fmla="*/ 0 60000 65536"/>
                <a:gd name="T6" fmla="*/ 0 w 92"/>
                <a:gd name="T7" fmla="*/ 0 h 136"/>
                <a:gd name="T8" fmla="*/ 92 w 92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2" h="136">
                  <a:moveTo>
                    <a:pt x="52" y="0"/>
                  </a:moveTo>
                  <a:cubicBezTo>
                    <a:pt x="92" y="32"/>
                    <a:pt x="92" y="64"/>
                    <a:pt x="0" y="136"/>
                  </a:cubicBezTo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4" name="Grouper 132"/>
          <p:cNvGrpSpPr/>
          <p:nvPr/>
        </p:nvGrpSpPr>
        <p:grpSpPr>
          <a:xfrm>
            <a:off x="4343400" y="2060176"/>
            <a:ext cx="4589304" cy="1804137"/>
            <a:chOff x="4478496" y="2158263"/>
            <a:chExt cx="4589304" cy="1804137"/>
          </a:xfrm>
        </p:grpSpPr>
        <p:sp>
          <p:nvSpPr>
            <p:cNvPr id="73" name="Freeform 9"/>
            <p:cNvSpPr>
              <a:spLocks/>
            </p:cNvSpPr>
            <p:nvPr/>
          </p:nvSpPr>
          <p:spPr bwMode="auto">
            <a:xfrm>
              <a:off x="4478496" y="2305974"/>
              <a:ext cx="4589304" cy="1123026"/>
            </a:xfrm>
            <a:custGeom>
              <a:avLst/>
              <a:gdLst>
                <a:gd name="T0" fmla="*/ 0 w 1440"/>
                <a:gd name="T1" fmla="*/ 2147483647 h 276"/>
                <a:gd name="T2" fmla="*/ 2147483647 w 1440"/>
                <a:gd name="T3" fmla="*/ 0 h 276"/>
                <a:gd name="T4" fmla="*/ 2147483647 w 1440"/>
                <a:gd name="T5" fmla="*/ 2147483647 h 276"/>
                <a:gd name="T6" fmla="*/ 0 60000 65536"/>
                <a:gd name="T7" fmla="*/ 0 60000 65536"/>
                <a:gd name="T8" fmla="*/ 0 60000 65536"/>
                <a:gd name="T9" fmla="*/ 0 w 1440"/>
                <a:gd name="T10" fmla="*/ 0 h 276"/>
                <a:gd name="T11" fmla="*/ 1440 w 1440"/>
                <a:gd name="T12" fmla="*/ 276 h 27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40" h="276">
                  <a:moveTo>
                    <a:pt x="0" y="180"/>
                  </a:moveTo>
                  <a:lnTo>
                    <a:pt x="744" y="0"/>
                  </a:lnTo>
                  <a:lnTo>
                    <a:pt x="1440" y="276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6" name="Freeform 52"/>
            <p:cNvSpPr>
              <a:spLocks/>
            </p:cNvSpPr>
            <p:nvPr/>
          </p:nvSpPr>
          <p:spPr bwMode="auto">
            <a:xfrm rot="20081161">
              <a:off x="6533355" y="3193372"/>
              <a:ext cx="330543" cy="518791"/>
            </a:xfrm>
            <a:custGeom>
              <a:avLst/>
              <a:gdLst>
                <a:gd name="T0" fmla="*/ 2147483647 w 92"/>
                <a:gd name="T1" fmla="*/ 0 h 136"/>
                <a:gd name="T2" fmla="*/ 0 w 92"/>
                <a:gd name="T3" fmla="*/ 2147483647 h 136"/>
                <a:gd name="T4" fmla="*/ 0 60000 65536"/>
                <a:gd name="T5" fmla="*/ 0 60000 65536"/>
                <a:gd name="T6" fmla="*/ 0 w 92"/>
                <a:gd name="T7" fmla="*/ 0 h 136"/>
                <a:gd name="T8" fmla="*/ 92 w 92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2" h="136">
                  <a:moveTo>
                    <a:pt x="52" y="0"/>
                  </a:moveTo>
                  <a:cubicBezTo>
                    <a:pt x="92" y="32"/>
                    <a:pt x="92" y="64"/>
                    <a:pt x="0" y="136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9" name="Freeform 53"/>
            <p:cNvSpPr>
              <a:spLocks/>
            </p:cNvSpPr>
            <p:nvPr/>
          </p:nvSpPr>
          <p:spPr bwMode="auto">
            <a:xfrm>
              <a:off x="5342260" y="2784446"/>
              <a:ext cx="2484769" cy="1177954"/>
            </a:xfrm>
            <a:custGeom>
              <a:avLst/>
              <a:gdLst>
                <a:gd name="T0" fmla="*/ 2147483647 w 655"/>
                <a:gd name="T1" fmla="*/ 2147483647 h 290"/>
                <a:gd name="T2" fmla="*/ 2147483647 w 655"/>
                <a:gd name="T3" fmla="*/ 2147483647 h 290"/>
                <a:gd name="T4" fmla="*/ 0 w 655"/>
                <a:gd name="T5" fmla="*/ 2147483647 h 290"/>
                <a:gd name="T6" fmla="*/ 2147483647 w 655"/>
                <a:gd name="T7" fmla="*/ 2147483647 h 290"/>
                <a:gd name="T8" fmla="*/ 2147483647 w 655"/>
                <a:gd name="T9" fmla="*/ 2147483647 h 290"/>
                <a:gd name="T10" fmla="*/ 2147483647 w 655"/>
                <a:gd name="T11" fmla="*/ 2147483647 h 2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5"/>
                <a:gd name="T19" fmla="*/ 0 h 290"/>
                <a:gd name="T20" fmla="*/ 655 w 655"/>
                <a:gd name="T21" fmla="*/ 290 h 2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5" h="290">
                  <a:moveTo>
                    <a:pt x="641" y="46"/>
                  </a:moveTo>
                  <a:cubicBezTo>
                    <a:pt x="481" y="63"/>
                    <a:pt x="411" y="269"/>
                    <a:pt x="304" y="268"/>
                  </a:cubicBezTo>
                  <a:cubicBezTo>
                    <a:pt x="197" y="267"/>
                    <a:pt x="162" y="47"/>
                    <a:pt x="0" y="38"/>
                  </a:cubicBezTo>
                  <a:cubicBezTo>
                    <a:pt x="2" y="0"/>
                    <a:pt x="16" y="222"/>
                    <a:pt x="111" y="256"/>
                  </a:cubicBezTo>
                  <a:cubicBezTo>
                    <a:pt x="206" y="290"/>
                    <a:pt x="479" y="276"/>
                    <a:pt x="567" y="241"/>
                  </a:cubicBezTo>
                  <a:cubicBezTo>
                    <a:pt x="655" y="206"/>
                    <a:pt x="626" y="87"/>
                    <a:pt x="641" y="46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noFill/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2" name="Freeform 49"/>
            <p:cNvSpPr>
              <a:spLocks/>
            </p:cNvSpPr>
            <p:nvPr/>
          </p:nvSpPr>
          <p:spPr bwMode="auto">
            <a:xfrm rot="19958384">
              <a:off x="6174316" y="3120131"/>
              <a:ext cx="330543" cy="524892"/>
            </a:xfrm>
            <a:custGeom>
              <a:avLst/>
              <a:gdLst>
                <a:gd name="T0" fmla="*/ 2147483647 w 92"/>
                <a:gd name="T1" fmla="*/ 0 h 136"/>
                <a:gd name="T2" fmla="*/ 0 w 92"/>
                <a:gd name="T3" fmla="*/ 2147483647 h 136"/>
                <a:gd name="T4" fmla="*/ 0 60000 65536"/>
                <a:gd name="T5" fmla="*/ 0 60000 65536"/>
                <a:gd name="T6" fmla="*/ 0 w 92"/>
                <a:gd name="T7" fmla="*/ 0 h 136"/>
                <a:gd name="T8" fmla="*/ 92 w 92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2" h="136">
                  <a:moveTo>
                    <a:pt x="52" y="0"/>
                  </a:moveTo>
                  <a:cubicBezTo>
                    <a:pt x="92" y="32"/>
                    <a:pt x="92" y="64"/>
                    <a:pt x="0" y="136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grpSp>
          <p:nvGrpSpPr>
            <p:cNvPr id="6" name="Grouper 123"/>
            <p:cNvGrpSpPr/>
            <p:nvPr/>
          </p:nvGrpSpPr>
          <p:grpSpPr>
            <a:xfrm>
              <a:off x="5665037" y="2158263"/>
              <a:ext cx="1529629" cy="1313505"/>
              <a:chOff x="5700882" y="2186615"/>
              <a:chExt cx="1529629" cy="1313505"/>
            </a:xfrm>
          </p:grpSpPr>
          <p:sp>
            <p:nvSpPr>
              <p:cNvPr id="120" name="Freeform 45"/>
              <p:cNvSpPr>
                <a:spLocks/>
              </p:cNvSpPr>
              <p:nvPr/>
            </p:nvSpPr>
            <p:spPr bwMode="auto">
              <a:xfrm rot="19755192">
                <a:off x="5700882" y="2186615"/>
                <a:ext cx="1529629" cy="1187090"/>
              </a:xfrm>
              <a:custGeom>
                <a:avLst/>
                <a:gdLst>
                  <a:gd name="T0" fmla="*/ 2147483647 w 411"/>
                  <a:gd name="T1" fmla="*/ 0 h 321"/>
                  <a:gd name="T2" fmla="*/ 0 w 411"/>
                  <a:gd name="T3" fmla="*/ 2147483647 h 321"/>
                  <a:gd name="T4" fmla="*/ 2147483647 w 411"/>
                  <a:gd name="T5" fmla="*/ 2147483647 h 321"/>
                  <a:gd name="T6" fmla="*/ 2147483647 w 411"/>
                  <a:gd name="T7" fmla="*/ 2147483647 h 321"/>
                  <a:gd name="T8" fmla="*/ 2147483647 w 411"/>
                  <a:gd name="T9" fmla="*/ 2147483647 h 3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1"/>
                  <a:gd name="T16" fmla="*/ 0 h 321"/>
                  <a:gd name="T17" fmla="*/ 411 w 411"/>
                  <a:gd name="T18" fmla="*/ 321 h 3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1" h="321">
                    <a:moveTo>
                      <a:pt x="285" y="0"/>
                    </a:moveTo>
                    <a:cubicBezTo>
                      <a:pt x="238" y="44"/>
                      <a:pt x="30" y="215"/>
                      <a:pt x="0" y="266"/>
                    </a:cubicBezTo>
                    <a:cubicBezTo>
                      <a:pt x="0" y="298"/>
                      <a:pt x="56" y="321"/>
                      <a:pt x="104" y="306"/>
                    </a:cubicBezTo>
                    <a:cubicBezTo>
                      <a:pt x="152" y="291"/>
                      <a:pt x="256" y="206"/>
                      <a:pt x="288" y="174"/>
                    </a:cubicBezTo>
                    <a:cubicBezTo>
                      <a:pt x="320" y="142"/>
                      <a:pt x="386" y="88"/>
                      <a:pt x="411" y="66"/>
                    </a:cubicBezTo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23" name="Freeform 46"/>
              <p:cNvSpPr>
                <a:spLocks/>
              </p:cNvSpPr>
              <p:nvPr/>
            </p:nvSpPr>
            <p:spPr bwMode="auto">
              <a:xfrm rot="19755192">
                <a:off x="6066389" y="2998119"/>
                <a:ext cx="342543" cy="502001"/>
              </a:xfrm>
              <a:custGeom>
                <a:avLst/>
                <a:gdLst>
                  <a:gd name="T0" fmla="*/ 2147483647 w 92"/>
                  <a:gd name="T1" fmla="*/ 0 h 136"/>
                  <a:gd name="T2" fmla="*/ 0 w 92"/>
                  <a:gd name="T3" fmla="*/ 2147483647 h 136"/>
                  <a:gd name="T4" fmla="*/ 0 60000 65536"/>
                  <a:gd name="T5" fmla="*/ 0 60000 65536"/>
                  <a:gd name="T6" fmla="*/ 0 w 92"/>
                  <a:gd name="T7" fmla="*/ 0 h 136"/>
                  <a:gd name="T8" fmla="*/ 92 w 92"/>
                  <a:gd name="T9" fmla="*/ 136 h 1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92" h="136">
                    <a:moveTo>
                      <a:pt x="52" y="0"/>
                    </a:moveTo>
                    <a:cubicBezTo>
                      <a:pt x="92" y="32"/>
                      <a:pt x="92" y="64"/>
                      <a:pt x="0" y="136"/>
                    </a:cubicBezTo>
                  </a:path>
                </a:pathLst>
              </a:cu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</p:grpSp>
        <p:sp>
          <p:nvSpPr>
            <p:cNvPr id="131" name="Freeform 15"/>
            <p:cNvSpPr>
              <a:spLocks/>
            </p:cNvSpPr>
            <p:nvPr/>
          </p:nvSpPr>
          <p:spPr bwMode="auto">
            <a:xfrm rot="10800000">
              <a:off x="5316696" y="2971801"/>
              <a:ext cx="2433480" cy="939923"/>
            </a:xfrm>
            <a:custGeom>
              <a:avLst/>
              <a:gdLst>
                <a:gd name="T0" fmla="*/ 0 w 624"/>
                <a:gd name="T1" fmla="*/ 2147483647 h 225"/>
                <a:gd name="T2" fmla="*/ 2147483647 w 624"/>
                <a:gd name="T3" fmla="*/ 1924383333 h 225"/>
                <a:gd name="T4" fmla="*/ 2147483647 w 624"/>
                <a:gd name="T5" fmla="*/ 2147483647 h 225"/>
                <a:gd name="T6" fmla="*/ 0 60000 65536"/>
                <a:gd name="T7" fmla="*/ 0 60000 65536"/>
                <a:gd name="T8" fmla="*/ 0 60000 65536"/>
                <a:gd name="T9" fmla="*/ 0 w 624"/>
                <a:gd name="T10" fmla="*/ 0 h 225"/>
                <a:gd name="T11" fmla="*/ 624 w 624"/>
                <a:gd name="T12" fmla="*/ 225 h 2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225">
                  <a:moveTo>
                    <a:pt x="0" y="217"/>
                  </a:moveTo>
                  <a:cubicBezTo>
                    <a:pt x="156" y="201"/>
                    <a:pt x="224" y="0"/>
                    <a:pt x="328" y="1"/>
                  </a:cubicBezTo>
                  <a:cubicBezTo>
                    <a:pt x="432" y="2"/>
                    <a:pt x="452" y="189"/>
                    <a:pt x="624" y="225"/>
                  </a:cubicBez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rot="10800000"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35" name="Freeform 11"/>
          <p:cNvSpPr>
            <a:spLocks/>
          </p:cNvSpPr>
          <p:nvPr/>
        </p:nvSpPr>
        <p:spPr bwMode="auto">
          <a:xfrm>
            <a:off x="1404976" y="2743200"/>
            <a:ext cx="2510014" cy="909510"/>
          </a:xfrm>
          <a:custGeom>
            <a:avLst/>
            <a:gdLst>
              <a:gd name="T0" fmla="*/ 0 w 624"/>
              <a:gd name="T1" fmla="*/ 2147483647 h 225"/>
              <a:gd name="T2" fmla="*/ 2147483647 w 624"/>
              <a:gd name="T3" fmla="*/ 1924383333 h 225"/>
              <a:gd name="T4" fmla="*/ 2147483647 w 624"/>
              <a:gd name="T5" fmla="*/ 2147483647 h 225"/>
              <a:gd name="T6" fmla="*/ 0 60000 65536"/>
              <a:gd name="T7" fmla="*/ 0 60000 65536"/>
              <a:gd name="T8" fmla="*/ 0 60000 65536"/>
              <a:gd name="T9" fmla="*/ 0 w 624"/>
              <a:gd name="T10" fmla="*/ 0 h 225"/>
              <a:gd name="T11" fmla="*/ 624 w 624"/>
              <a:gd name="T12" fmla="*/ 225 h 2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24" h="225">
                <a:moveTo>
                  <a:pt x="0" y="217"/>
                </a:moveTo>
                <a:cubicBezTo>
                  <a:pt x="156" y="201"/>
                  <a:pt x="224" y="0"/>
                  <a:pt x="328" y="1"/>
                </a:cubicBezTo>
                <a:cubicBezTo>
                  <a:pt x="432" y="2"/>
                  <a:pt x="452" y="189"/>
                  <a:pt x="624" y="225"/>
                </a:cubicBezTo>
              </a:path>
            </a:pathLst>
          </a:custGeom>
          <a:solidFill>
            <a:schemeClr val="bg1"/>
          </a:solidFill>
          <a:ln w="635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7" name="Freeform 45"/>
          <p:cNvSpPr>
            <a:spLocks/>
          </p:cNvSpPr>
          <p:nvPr/>
        </p:nvSpPr>
        <p:spPr bwMode="auto">
          <a:xfrm rot="19958384">
            <a:off x="1753427" y="1745849"/>
            <a:ext cx="1529629" cy="1187090"/>
          </a:xfrm>
          <a:custGeom>
            <a:avLst/>
            <a:gdLst>
              <a:gd name="T0" fmla="*/ 2147483647 w 411"/>
              <a:gd name="T1" fmla="*/ 0 h 321"/>
              <a:gd name="T2" fmla="*/ 0 w 411"/>
              <a:gd name="T3" fmla="*/ 2147483647 h 321"/>
              <a:gd name="T4" fmla="*/ 2147483647 w 411"/>
              <a:gd name="T5" fmla="*/ 2147483647 h 321"/>
              <a:gd name="T6" fmla="*/ 2147483647 w 411"/>
              <a:gd name="T7" fmla="*/ 2147483647 h 321"/>
              <a:gd name="T8" fmla="*/ 2147483647 w 411"/>
              <a:gd name="T9" fmla="*/ 2147483647 h 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11"/>
              <a:gd name="T16" fmla="*/ 0 h 321"/>
              <a:gd name="T17" fmla="*/ 411 w 411"/>
              <a:gd name="T18" fmla="*/ 321 h 32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11" h="321">
                <a:moveTo>
                  <a:pt x="285" y="0"/>
                </a:moveTo>
                <a:cubicBezTo>
                  <a:pt x="238" y="44"/>
                  <a:pt x="30" y="215"/>
                  <a:pt x="0" y="266"/>
                </a:cubicBezTo>
                <a:cubicBezTo>
                  <a:pt x="0" y="298"/>
                  <a:pt x="56" y="321"/>
                  <a:pt x="104" y="306"/>
                </a:cubicBezTo>
                <a:cubicBezTo>
                  <a:pt x="152" y="291"/>
                  <a:pt x="256" y="206"/>
                  <a:pt x="288" y="174"/>
                </a:cubicBezTo>
                <a:cubicBezTo>
                  <a:pt x="320" y="142"/>
                  <a:pt x="386" y="88"/>
                  <a:pt x="411" y="66"/>
                </a:cubicBezTo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8" name="Freeform 46"/>
          <p:cNvSpPr>
            <a:spLocks/>
          </p:cNvSpPr>
          <p:nvPr/>
        </p:nvSpPr>
        <p:spPr bwMode="auto">
          <a:xfrm rot="19958384">
            <a:off x="2095970" y="2543149"/>
            <a:ext cx="342543" cy="502001"/>
          </a:xfrm>
          <a:custGeom>
            <a:avLst/>
            <a:gdLst>
              <a:gd name="T0" fmla="*/ 2147483647 w 92"/>
              <a:gd name="T1" fmla="*/ 0 h 136"/>
              <a:gd name="T2" fmla="*/ 0 w 92"/>
              <a:gd name="T3" fmla="*/ 2147483647 h 136"/>
              <a:gd name="T4" fmla="*/ 0 60000 65536"/>
              <a:gd name="T5" fmla="*/ 0 60000 65536"/>
              <a:gd name="T6" fmla="*/ 0 w 92"/>
              <a:gd name="T7" fmla="*/ 0 h 136"/>
              <a:gd name="T8" fmla="*/ 92 w 92"/>
              <a:gd name="T9" fmla="*/ 136 h 1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2" h="136">
                <a:moveTo>
                  <a:pt x="52" y="0"/>
                </a:moveTo>
                <a:cubicBezTo>
                  <a:pt x="92" y="32"/>
                  <a:pt x="92" y="64"/>
                  <a:pt x="0" y="136"/>
                </a:cubicBezTo>
              </a:path>
            </a:pathLst>
          </a:custGeom>
          <a:noFill/>
          <a:ln w="635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9" name="Freeform 7"/>
          <p:cNvSpPr>
            <a:spLocks/>
          </p:cNvSpPr>
          <p:nvPr/>
        </p:nvSpPr>
        <p:spPr bwMode="auto">
          <a:xfrm rot="19952270">
            <a:off x="6057662" y="2402145"/>
            <a:ext cx="1529629" cy="1198899"/>
          </a:xfrm>
          <a:custGeom>
            <a:avLst/>
            <a:gdLst>
              <a:gd name="T0" fmla="*/ 2147483647 w 411"/>
              <a:gd name="T1" fmla="*/ 0 h 321"/>
              <a:gd name="T2" fmla="*/ 0 w 411"/>
              <a:gd name="T3" fmla="*/ 2147483647 h 321"/>
              <a:gd name="T4" fmla="*/ 2147483647 w 411"/>
              <a:gd name="T5" fmla="*/ 2147483647 h 321"/>
              <a:gd name="T6" fmla="*/ 2147483647 w 411"/>
              <a:gd name="T7" fmla="*/ 2147483647 h 321"/>
              <a:gd name="T8" fmla="*/ 2147483647 w 411"/>
              <a:gd name="T9" fmla="*/ 2147483647 h 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11"/>
              <a:gd name="T16" fmla="*/ 0 h 321"/>
              <a:gd name="T17" fmla="*/ 411 w 411"/>
              <a:gd name="T18" fmla="*/ 321 h 32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11" h="321">
                <a:moveTo>
                  <a:pt x="285" y="0"/>
                </a:moveTo>
                <a:cubicBezTo>
                  <a:pt x="238" y="44"/>
                  <a:pt x="30" y="215"/>
                  <a:pt x="0" y="266"/>
                </a:cubicBezTo>
                <a:cubicBezTo>
                  <a:pt x="0" y="298"/>
                  <a:pt x="56" y="321"/>
                  <a:pt x="104" y="306"/>
                </a:cubicBezTo>
                <a:cubicBezTo>
                  <a:pt x="152" y="291"/>
                  <a:pt x="256" y="206"/>
                  <a:pt x="288" y="174"/>
                </a:cubicBezTo>
                <a:cubicBezTo>
                  <a:pt x="320" y="142"/>
                  <a:pt x="386" y="88"/>
                  <a:pt x="411" y="66"/>
                </a:cubicBezTo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0" name="Freeform 8"/>
          <p:cNvSpPr>
            <a:spLocks/>
          </p:cNvSpPr>
          <p:nvPr/>
        </p:nvSpPr>
        <p:spPr bwMode="auto">
          <a:xfrm rot="19952270">
            <a:off x="6433584" y="3181486"/>
            <a:ext cx="342543" cy="513816"/>
          </a:xfrm>
          <a:custGeom>
            <a:avLst/>
            <a:gdLst>
              <a:gd name="T0" fmla="*/ 2147483647 w 92"/>
              <a:gd name="T1" fmla="*/ 0 h 136"/>
              <a:gd name="T2" fmla="*/ 0 w 92"/>
              <a:gd name="T3" fmla="*/ 2147483647 h 136"/>
              <a:gd name="T4" fmla="*/ 0 60000 65536"/>
              <a:gd name="T5" fmla="*/ 0 60000 65536"/>
              <a:gd name="T6" fmla="*/ 0 w 92"/>
              <a:gd name="T7" fmla="*/ 0 h 136"/>
              <a:gd name="T8" fmla="*/ 92 w 92"/>
              <a:gd name="T9" fmla="*/ 136 h 1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2" h="136">
                <a:moveTo>
                  <a:pt x="52" y="0"/>
                </a:moveTo>
                <a:cubicBezTo>
                  <a:pt x="92" y="32"/>
                  <a:pt x="92" y="64"/>
                  <a:pt x="0" y="136"/>
                </a:cubicBezTo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r 57"/>
          <p:cNvGrpSpPr/>
          <p:nvPr/>
        </p:nvGrpSpPr>
        <p:grpSpPr>
          <a:xfrm>
            <a:off x="276757" y="1656756"/>
            <a:ext cx="4755917" cy="2304093"/>
            <a:chOff x="838200" y="1473525"/>
            <a:chExt cx="5257800" cy="2547239"/>
          </a:xfrm>
        </p:grpSpPr>
        <p:sp>
          <p:nvSpPr>
            <p:cNvPr id="59" name="Freeform 8"/>
            <p:cNvSpPr>
              <a:spLocks/>
            </p:cNvSpPr>
            <p:nvPr/>
          </p:nvSpPr>
          <p:spPr bwMode="auto">
            <a:xfrm rot="19952270">
              <a:off x="3854880" y="2355517"/>
              <a:ext cx="378691" cy="568038"/>
            </a:xfrm>
            <a:custGeom>
              <a:avLst/>
              <a:gdLst>
                <a:gd name="T0" fmla="*/ 2147483647 w 92"/>
                <a:gd name="T1" fmla="*/ 0 h 136"/>
                <a:gd name="T2" fmla="*/ 0 w 92"/>
                <a:gd name="T3" fmla="*/ 2147483647 h 136"/>
                <a:gd name="T4" fmla="*/ 0 60000 65536"/>
                <a:gd name="T5" fmla="*/ 0 60000 65536"/>
                <a:gd name="T6" fmla="*/ 0 w 92"/>
                <a:gd name="T7" fmla="*/ 0 h 136"/>
                <a:gd name="T8" fmla="*/ 92 w 92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2" h="136">
                  <a:moveTo>
                    <a:pt x="52" y="0"/>
                  </a:moveTo>
                  <a:cubicBezTo>
                    <a:pt x="92" y="32"/>
                    <a:pt x="92" y="64"/>
                    <a:pt x="0" y="136"/>
                  </a:cubicBezTo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0" name="Freeform 9"/>
            <p:cNvSpPr>
              <a:spLocks/>
            </p:cNvSpPr>
            <p:nvPr/>
          </p:nvSpPr>
          <p:spPr bwMode="auto">
            <a:xfrm>
              <a:off x="838200" y="2819400"/>
              <a:ext cx="5257800" cy="1201364"/>
            </a:xfrm>
            <a:custGeom>
              <a:avLst/>
              <a:gdLst>
                <a:gd name="T0" fmla="*/ 0 w 1440"/>
                <a:gd name="T1" fmla="*/ 2147483647 h 276"/>
                <a:gd name="T2" fmla="*/ 2147483647 w 1440"/>
                <a:gd name="T3" fmla="*/ 0 h 276"/>
                <a:gd name="T4" fmla="*/ 2147483647 w 1440"/>
                <a:gd name="T5" fmla="*/ 2147483647 h 276"/>
                <a:gd name="T6" fmla="*/ 0 60000 65536"/>
                <a:gd name="T7" fmla="*/ 0 60000 65536"/>
                <a:gd name="T8" fmla="*/ 0 60000 65536"/>
                <a:gd name="T9" fmla="*/ 0 w 1440"/>
                <a:gd name="T10" fmla="*/ 0 h 276"/>
                <a:gd name="T11" fmla="*/ 1440 w 1440"/>
                <a:gd name="T12" fmla="*/ 276 h 27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40" h="276">
                  <a:moveTo>
                    <a:pt x="0" y="180"/>
                  </a:moveTo>
                  <a:lnTo>
                    <a:pt x="744" y="0"/>
                  </a:lnTo>
                  <a:lnTo>
                    <a:pt x="1440" y="276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1" name="Freeform 7"/>
            <p:cNvSpPr>
              <a:spLocks/>
            </p:cNvSpPr>
            <p:nvPr/>
          </p:nvSpPr>
          <p:spPr bwMode="auto">
            <a:xfrm rot="19952270">
              <a:off x="3476189" y="1473525"/>
              <a:ext cx="1691048" cy="1325416"/>
            </a:xfrm>
            <a:custGeom>
              <a:avLst/>
              <a:gdLst>
                <a:gd name="T0" fmla="*/ 2147483647 w 411"/>
                <a:gd name="T1" fmla="*/ 0 h 321"/>
                <a:gd name="T2" fmla="*/ 0 w 411"/>
                <a:gd name="T3" fmla="*/ 2147483647 h 321"/>
                <a:gd name="T4" fmla="*/ 2147483647 w 411"/>
                <a:gd name="T5" fmla="*/ 2147483647 h 321"/>
                <a:gd name="T6" fmla="*/ 2147483647 w 411"/>
                <a:gd name="T7" fmla="*/ 2147483647 h 321"/>
                <a:gd name="T8" fmla="*/ 2147483647 w 411"/>
                <a:gd name="T9" fmla="*/ 2147483647 h 3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1"/>
                <a:gd name="T16" fmla="*/ 0 h 321"/>
                <a:gd name="T17" fmla="*/ 411 w 411"/>
                <a:gd name="T18" fmla="*/ 321 h 3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1" h="321">
                  <a:moveTo>
                    <a:pt x="285" y="0"/>
                  </a:moveTo>
                  <a:cubicBezTo>
                    <a:pt x="238" y="44"/>
                    <a:pt x="30" y="215"/>
                    <a:pt x="0" y="266"/>
                  </a:cubicBezTo>
                  <a:cubicBezTo>
                    <a:pt x="0" y="298"/>
                    <a:pt x="56" y="321"/>
                    <a:pt x="104" y="306"/>
                  </a:cubicBezTo>
                  <a:cubicBezTo>
                    <a:pt x="152" y="291"/>
                    <a:pt x="256" y="206"/>
                    <a:pt x="288" y="174"/>
                  </a:cubicBezTo>
                  <a:cubicBezTo>
                    <a:pt x="320" y="142"/>
                    <a:pt x="386" y="88"/>
                    <a:pt x="411" y="66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8" name="Freeform 8"/>
            <p:cNvSpPr>
              <a:spLocks/>
            </p:cNvSpPr>
            <p:nvPr/>
          </p:nvSpPr>
          <p:spPr bwMode="auto">
            <a:xfrm rot="19952270">
              <a:off x="3854880" y="2355518"/>
              <a:ext cx="378691" cy="568038"/>
            </a:xfrm>
            <a:custGeom>
              <a:avLst/>
              <a:gdLst>
                <a:gd name="T0" fmla="*/ 2147483647 w 92"/>
                <a:gd name="T1" fmla="*/ 0 h 136"/>
                <a:gd name="T2" fmla="*/ 0 w 92"/>
                <a:gd name="T3" fmla="*/ 2147483647 h 136"/>
                <a:gd name="T4" fmla="*/ 0 60000 65536"/>
                <a:gd name="T5" fmla="*/ 0 60000 65536"/>
                <a:gd name="T6" fmla="*/ 0 w 92"/>
                <a:gd name="T7" fmla="*/ 0 h 136"/>
                <a:gd name="T8" fmla="*/ 92 w 92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2" h="136">
                  <a:moveTo>
                    <a:pt x="52" y="0"/>
                  </a:moveTo>
                  <a:cubicBezTo>
                    <a:pt x="92" y="32"/>
                    <a:pt x="92" y="64"/>
                    <a:pt x="0" y="136"/>
                  </a:cubicBezTo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9" name="Freeform 8"/>
            <p:cNvSpPr>
              <a:spLocks/>
            </p:cNvSpPr>
            <p:nvPr/>
          </p:nvSpPr>
          <p:spPr bwMode="auto">
            <a:xfrm rot="19952270">
              <a:off x="3854880" y="2355517"/>
              <a:ext cx="378691" cy="568038"/>
            </a:xfrm>
            <a:custGeom>
              <a:avLst/>
              <a:gdLst>
                <a:gd name="T0" fmla="*/ 2147483647 w 92"/>
                <a:gd name="T1" fmla="*/ 0 h 136"/>
                <a:gd name="T2" fmla="*/ 0 w 92"/>
                <a:gd name="T3" fmla="*/ 2147483647 h 136"/>
                <a:gd name="T4" fmla="*/ 0 60000 65536"/>
                <a:gd name="T5" fmla="*/ 0 60000 65536"/>
                <a:gd name="T6" fmla="*/ 0 w 92"/>
                <a:gd name="T7" fmla="*/ 0 h 136"/>
                <a:gd name="T8" fmla="*/ 92 w 92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2" h="136">
                  <a:moveTo>
                    <a:pt x="52" y="0"/>
                  </a:moveTo>
                  <a:cubicBezTo>
                    <a:pt x="92" y="32"/>
                    <a:pt x="92" y="64"/>
                    <a:pt x="0" y="136"/>
                  </a:cubicBezTo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3" name="Grouper 132"/>
          <p:cNvGrpSpPr/>
          <p:nvPr/>
        </p:nvGrpSpPr>
        <p:grpSpPr>
          <a:xfrm>
            <a:off x="4343400" y="2060176"/>
            <a:ext cx="4589304" cy="1804137"/>
            <a:chOff x="4478496" y="2158263"/>
            <a:chExt cx="4589304" cy="1804137"/>
          </a:xfrm>
        </p:grpSpPr>
        <p:sp>
          <p:nvSpPr>
            <p:cNvPr id="73" name="Freeform 9"/>
            <p:cNvSpPr>
              <a:spLocks/>
            </p:cNvSpPr>
            <p:nvPr/>
          </p:nvSpPr>
          <p:spPr bwMode="auto">
            <a:xfrm>
              <a:off x="4478496" y="2305974"/>
              <a:ext cx="4589304" cy="1123026"/>
            </a:xfrm>
            <a:custGeom>
              <a:avLst/>
              <a:gdLst>
                <a:gd name="T0" fmla="*/ 0 w 1440"/>
                <a:gd name="T1" fmla="*/ 2147483647 h 276"/>
                <a:gd name="T2" fmla="*/ 2147483647 w 1440"/>
                <a:gd name="T3" fmla="*/ 0 h 276"/>
                <a:gd name="T4" fmla="*/ 2147483647 w 1440"/>
                <a:gd name="T5" fmla="*/ 2147483647 h 276"/>
                <a:gd name="T6" fmla="*/ 0 60000 65536"/>
                <a:gd name="T7" fmla="*/ 0 60000 65536"/>
                <a:gd name="T8" fmla="*/ 0 60000 65536"/>
                <a:gd name="T9" fmla="*/ 0 w 1440"/>
                <a:gd name="T10" fmla="*/ 0 h 276"/>
                <a:gd name="T11" fmla="*/ 1440 w 1440"/>
                <a:gd name="T12" fmla="*/ 276 h 27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40" h="276">
                  <a:moveTo>
                    <a:pt x="0" y="180"/>
                  </a:moveTo>
                  <a:lnTo>
                    <a:pt x="744" y="0"/>
                  </a:lnTo>
                  <a:lnTo>
                    <a:pt x="1440" y="276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6" name="Freeform 52"/>
            <p:cNvSpPr>
              <a:spLocks/>
            </p:cNvSpPr>
            <p:nvPr/>
          </p:nvSpPr>
          <p:spPr bwMode="auto">
            <a:xfrm rot="20081161">
              <a:off x="6533355" y="3193372"/>
              <a:ext cx="330543" cy="518791"/>
            </a:xfrm>
            <a:custGeom>
              <a:avLst/>
              <a:gdLst>
                <a:gd name="T0" fmla="*/ 2147483647 w 92"/>
                <a:gd name="T1" fmla="*/ 0 h 136"/>
                <a:gd name="T2" fmla="*/ 0 w 92"/>
                <a:gd name="T3" fmla="*/ 2147483647 h 136"/>
                <a:gd name="T4" fmla="*/ 0 60000 65536"/>
                <a:gd name="T5" fmla="*/ 0 60000 65536"/>
                <a:gd name="T6" fmla="*/ 0 w 92"/>
                <a:gd name="T7" fmla="*/ 0 h 136"/>
                <a:gd name="T8" fmla="*/ 92 w 92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2" h="136">
                  <a:moveTo>
                    <a:pt x="52" y="0"/>
                  </a:moveTo>
                  <a:cubicBezTo>
                    <a:pt x="92" y="32"/>
                    <a:pt x="92" y="64"/>
                    <a:pt x="0" y="136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9" name="Freeform 53"/>
            <p:cNvSpPr>
              <a:spLocks/>
            </p:cNvSpPr>
            <p:nvPr/>
          </p:nvSpPr>
          <p:spPr bwMode="auto">
            <a:xfrm>
              <a:off x="5342260" y="2784446"/>
              <a:ext cx="2484769" cy="1177954"/>
            </a:xfrm>
            <a:custGeom>
              <a:avLst/>
              <a:gdLst>
                <a:gd name="T0" fmla="*/ 2147483647 w 655"/>
                <a:gd name="T1" fmla="*/ 2147483647 h 290"/>
                <a:gd name="T2" fmla="*/ 2147483647 w 655"/>
                <a:gd name="T3" fmla="*/ 2147483647 h 290"/>
                <a:gd name="T4" fmla="*/ 0 w 655"/>
                <a:gd name="T5" fmla="*/ 2147483647 h 290"/>
                <a:gd name="T6" fmla="*/ 2147483647 w 655"/>
                <a:gd name="T7" fmla="*/ 2147483647 h 290"/>
                <a:gd name="T8" fmla="*/ 2147483647 w 655"/>
                <a:gd name="T9" fmla="*/ 2147483647 h 290"/>
                <a:gd name="T10" fmla="*/ 2147483647 w 655"/>
                <a:gd name="T11" fmla="*/ 2147483647 h 2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5"/>
                <a:gd name="T19" fmla="*/ 0 h 290"/>
                <a:gd name="T20" fmla="*/ 655 w 655"/>
                <a:gd name="T21" fmla="*/ 290 h 2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5" h="290">
                  <a:moveTo>
                    <a:pt x="641" y="46"/>
                  </a:moveTo>
                  <a:cubicBezTo>
                    <a:pt x="481" y="63"/>
                    <a:pt x="411" y="269"/>
                    <a:pt x="304" y="268"/>
                  </a:cubicBezTo>
                  <a:cubicBezTo>
                    <a:pt x="197" y="267"/>
                    <a:pt x="162" y="47"/>
                    <a:pt x="0" y="38"/>
                  </a:cubicBezTo>
                  <a:cubicBezTo>
                    <a:pt x="2" y="0"/>
                    <a:pt x="16" y="222"/>
                    <a:pt x="111" y="256"/>
                  </a:cubicBezTo>
                  <a:cubicBezTo>
                    <a:pt x="206" y="290"/>
                    <a:pt x="479" y="276"/>
                    <a:pt x="567" y="241"/>
                  </a:cubicBezTo>
                  <a:cubicBezTo>
                    <a:pt x="655" y="206"/>
                    <a:pt x="626" y="87"/>
                    <a:pt x="641" y="46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noFill/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2" name="Freeform 49"/>
            <p:cNvSpPr>
              <a:spLocks/>
            </p:cNvSpPr>
            <p:nvPr/>
          </p:nvSpPr>
          <p:spPr bwMode="auto">
            <a:xfrm rot="19958384">
              <a:off x="6174316" y="3120131"/>
              <a:ext cx="330543" cy="524892"/>
            </a:xfrm>
            <a:custGeom>
              <a:avLst/>
              <a:gdLst>
                <a:gd name="T0" fmla="*/ 2147483647 w 92"/>
                <a:gd name="T1" fmla="*/ 0 h 136"/>
                <a:gd name="T2" fmla="*/ 0 w 92"/>
                <a:gd name="T3" fmla="*/ 2147483647 h 136"/>
                <a:gd name="T4" fmla="*/ 0 60000 65536"/>
                <a:gd name="T5" fmla="*/ 0 60000 65536"/>
                <a:gd name="T6" fmla="*/ 0 w 92"/>
                <a:gd name="T7" fmla="*/ 0 h 136"/>
                <a:gd name="T8" fmla="*/ 92 w 92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2" h="136">
                  <a:moveTo>
                    <a:pt x="52" y="0"/>
                  </a:moveTo>
                  <a:cubicBezTo>
                    <a:pt x="92" y="32"/>
                    <a:pt x="92" y="64"/>
                    <a:pt x="0" y="136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grpSp>
          <p:nvGrpSpPr>
            <p:cNvPr id="5" name="Grouper 123"/>
            <p:cNvGrpSpPr/>
            <p:nvPr/>
          </p:nvGrpSpPr>
          <p:grpSpPr>
            <a:xfrm>
              <a:off x="5665037" y="2158263"/>
              <a:ext cx="1529629" cy="1313505"/>
              <a:chOff x="5700882" y="2186615"/>
              <a:chExt cx="1529629" cy="1313505"/>
            </a:xfrm>
          </p:grpSpPr>
          <p:sp>
            <p:nvSpPr>
              <p:cNvPr id="120" name="Freeform 45"/>
              <p:cNvSpPr>
                <a:spLocks/>
              </p:cNvSpPr>
              <p:nvPr/>
            </p:nvSpPr>
            <p:spPr bwMode="auto">
              <a:xfrm rot="19755192">
                <a:off x="5700882" y="2186615"/>
                <a:ext cx="1529629" cy="1187090"/>
              </a:xfrm>
              <a:custGeom>
                <a:avLst/>
                <a:gdLst>
                  <a:gd name="T0" fmla="*/ 2147483647 w 411"/>
                  <a:gd name="T1" fmla="*/ 0 h 321"/>
                  <a:gd name="T2" fmla="*/ 0 w 411"/>
                  <a:gd name="T3" fmla="*/ 2147483647 h 321"/>
                  <a:gd name="T4" fmla="*/ 2147483647 w 411"/>
                  <a:gd name="T5" fmla="*/ 2147483647 h 321"/>
                  <a:gd name="T6" fmla="*/ 2147483647 w 411"/>
                  <a:gd name="T7" fmla="*/ 2147483647 h 321"/>
                  <a:gd name="T8" fmla="*/ 2147483647 w 411"/>
                  <a:gd name="T9" fmla="*/ 2147483647 h 3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1"/>
                  <a:gd name="T16" fmla="*/ 0 h 321"/>
                  <a:gd name="T17" fmla="*/ 411 w 411"/>
                  <a:gd name="T18" fmla="*/ 321 h 3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1" h="321">
                    <a:moveTo>
                      <a:pt x="285" y="0"/>
                    </a:moveTo>
                    <a:cubicBezTo>
                      <a:pt x="238" y="44"/>
                      <a:pt x="30" y="215"/>
                      <a:pt x="0" y="266"/>
                    </a:cubicBezTo>
                    <a:cubicBezTo>
                      <a:pt x="0" y="298"/>
                      <a:pt x="56" y="321"/>
                      <a:pt x="104" y="306"/>
                    </a:cubicBezTo>
                    <a:cubicBezTo>
                      <a:pt x="152" y="291"/>
                      <a:pt x="256" y="206"/>
                      <a:pt x="288" y="174"/>
                    </a:cubicBezTo>
                    <a:cubicBezTo>
                      <a:pt x="320" y="142"/>
                      <a:pt x="386" y="88"/>
                      <a:pt x="411" y="66"/>
                    </a:cubicBezTo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23" name="Freeform 46"/>
              <p:cNvSpPr>
                <a:spLocks/>
              </p:cNvSpPr>
              <p:nvPr/>
            </p:nvSpPr>
            <p:spPr bwMode="auto">
              <a:xfrm rot="19755192">
                <a:off x="6066389" y="2998119"/>
                <a:ext cx="342543" cy="502001"/>
              </a:xfrm>
              <a:custGeom>
                <a:avLst/>
                <a:gdLst>
                  <a:gd name="T0" fmla="*/ 2147483647 w 92"/>
                  <a:gd name="T1" fmla="*/ 0 h 136"/>
                  <a:gd name="T2" fmla="*/ 0 w 92"/>
                  <a:gd name="T3" fmla="*/ 2147483647 h 136"/>
                  <a:gd name="T4" fmla="*/ 0 60000 65536"/>
                  <a:gd name="T5" fmla="*/ 0 60000 65536"/>
                  <a:gd name="T6" fmla="*/ 0 w 92"/>
                  <a:gd name="T7" fmla="*/ 0 h 136"/>
                  <a:gd name="T8" fmla="*/ 92 w 92"/>
                  <a:gd name="T9" fmla="*/ 136 h 1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92" h="136">
                    <a:moveTo>
                      <a:pt x="52" y="0"/>
                    </a:moveTo>
                    <a:cubicBezTo>
                      <a:pt x="92" y="32"/>
                      <a:pt x="92" y="64"/>
                      <a:pt x="0" y="136"/>
                    </a:cubicBezTo>
                  </a:path>
                </a:pathLst>
              </a:cu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</p:grpSp>
        <p:sp>
          <p:nvSpPr>
            <p:cNvPr id="131" name="Freeform 15"/>
            <p:cNvSpPr>
              <a:spLocks/>
            </p:cNvSpPr>
            <p:nvPr/>
          </p:nvSpPr>
          <p:spPr bwMode="auto">
            <a:xfrm rot="10800000">
              <a:off x="5316696" y="2971801"/>
              <a:ext cx="2433480" cy="939923"/>
            </a:xfrm>
            <a:custGeom>
              <a:avLst/>
              <a:gdLst>
                <a:gd name="T0" fmla="*/ 0 w 624"/>
                <a:gd name="T1" fmla="*/ 2147483647 h 225"/>
                <a:gd name="T2" fmla="*/ 2147483647 w 624"/>
                <a:gd name="T3" fmla="*/ 1924383333 h 225"/>
                <a:gd name="T4" fmla="*/ 2147483647 w 624"/>
                <a:gd name="T5" fmla="*/ 2147483647 h 225"/>
                <a:gd name="T6" fmla="*/ 0 60000 65536"/>
                <a:gd name="T7" fmla="*/ 0 60000 65536"/>
                <a:gd name="T8" fmla="*/ 0 60000 65536"/>
                <a:gd name="T9" fmla="*/ 0 w 624"/>
                <a:gd name="T10" fmla="*/ 0 h 225"/>
                <a:gd name="T11" fmla="*/ 624 w 624"/>
                <a:gd name="T12" fmla="*/ 225 h 2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225">
                  <a:moveTo>
                    <a:pt x="0" y="217"/>
                  </a:moveTo>
                  <a:cubicBezTo>
                    <a:pt x="156" y="201"/>
                    <a:pt x="224" y="0"/>
                    <a:pt x="328" y="1"/>
                  </a:cubicBezTo>
                  <a:cubicBezTo>
                    <a:pt x="432" y="2"/>
                    <a:pt x="452" y="189"/>
                    <a:pt x="624" y="225"/>
                  </a:cubicBez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rot="10800000"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35" name="Freeform 11"/>
          <p:cNvSpPr>
            <a:spLocks/>
          </p:cNvSpPr>
          <p:nvPr/>
        </p:nvSpPr>
        <p:spPr bwMode="auto">
          <a:xfrm>
            <a:off x="1404976" y="2743200"/>
            <a:ext cx="2510014" cy="909510"/>
          </a:xfrm>
          <a:custGeom>
            <a:avLst/>
            <a:gdLst>
              <a:gd name="T0" fmla="*/ 0 w 624"/>
              <a:gd name="T1" fmla="*/ 2147483647 h 225"/>
              <a:gd name="T2" fmla="*/ 2147483647 w 624"/>
              <a:gd name="T3" fmla="*/ 1924383333 h 225"/>
              <a:gd name="T4" fmla="*/ 2147483647 w 624"/>
              <a:gd name="T5" fmla="*/ 2147483647 h 225"/>
              <a:gd name="T6" fmla="*/ 0 60000 65536"/>
              <a:gd name="T7" fmla="*/ 0 60000 65536"/>
              <a:gd name="T8" fmla="*/ 0 60000 65536"/>
              <a:gd name="T9" fmla="*/ 0 w 624"/>
              <a:gd name="T10" fmla="*/ 0 h 225"/>
              <a:gd name="T11" fmla="*/ 624 w 624"/>
              <a:gd name="T12" fmla="*/ 225 h 2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24" h="225">
                <a:moveTo>
                  <a:pt x="0" y="217"/>
                </a:moveTo>
                <a:cubicBezTo>
                  <a:pt x="156" y="201"/>
                  <a:pt x="224" y="0"/>
                  <a:pt x="328" y="1"/>
                </a:cubicBezTo>
                <a:cubicBezTo>
                  <a:pt x="432" y="2"/>
                  <a:pt x="452" y="189"/>
                  <a:pt x="624" y="225"/>
                </a:cubicBezTo>
              </a:path>
            </a:pathLst>
          </a:custGeom>
          <a:solidFill>
            <a:schemeClr val="bg1"/>
          </a:solidFill>
          <a:ln w="635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7" name="Freeform 45"/>
          <p:cNvSpPr>
            <a:spLocks/>
          </p:cNvSpPr>
          <p:nvPr/>
        </p:nvSpPr>
        <p:spPr bwMode="auto">
          <a:xfrm rot="19958384">
            <a:off x="1753427" y="1745849"/>
            <a:ext cx="1529629" cy="1187090"/>
          </a:xfrm>
          <a:custGeom>
            <a:avLst/>
            <a:gdLst>
              <a:gd name="T0" fmla="*/ 2147483647 w 411"/>
              <a:gd name="T1" fmla="*/ 0 h 321"/>
              <a:gd name="T2" fmla="*/ 0 w 411"/>
              <a:gd name="T3" fmla="*/ 2147483647 h 321"/>
              <a:gd name="T4" fmla="*/ 2147483647 w 411"/>
              <a:gd name="T5" fmla="*/ 2147483647 h 321"/>
              <a:gd name="T6" fmla="*/ 2147483647 w 411"/>
              <a:gd name="T7" fmla="*/ 2147483647 h 321"/>
              <a:gd name="T8" fmla="*/ 2147483647 w 411"/>
              <a:gd name="T9" fmla="*/ 2147483647 h 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11"/>
              <a:gd name="T16" fmla="*/ 0 h 321"/>
              <a:gd name="T17" fmla="*/ 411 w 411"/>
              <a:gd name="T18" fmla="*/ 321 h 32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11" h="321">
                <a:moveTo>
                  <a:pt x="285" y="0"/>
                </a:moveTo>
                <a:cubicBezTo>
                  <a:pt x="238" y="44"/>
                  <a:pt x="30" y="215"/>
                  <a:pt x="0" y="266"/>
                </a:cubicBezTo>
                <a:cubicBezTo>
                  <a:pt x="0" y="298"/>
                  <a:pt x="56" y="321"/>
                  <a:pt x="104" y="306"/>
                </a:cubicBezTo>
                <a:cubicBezTo>
                  <a:pt x="152" y="291"/>
                  <a:pt x="256" y="206"/>
                  <a:pt x="288" y="174"/>
                </a:cubicBezTo>
                <a:cubicBezTo>
                  <a:pt x="320" y="142"/>
                  <a:pt x="386" y="88"/>
                  <a:pt x="411" y="66"/>
                </a:cubicBezTo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7" name="Freeform 70"/>
          <p:cNvSpPr>
            <a:spLocks/>
          </p:cNvSpPr>
          <p:nvPr/>
        </p:nvSpPr>
        <p:spPr bwMode="auto">
          <a:xfrm rot="20938717">
            <a:off x="1999764" y="2630024"/>
            <a:ext cx="598395" cy="488272"/>
          </a:xfrm>
          <a:custGeom>
            <a:avLst/>
            <a:gdLst>
              <a:gd name="T0" fmla="*/ 148369252 w 159"/>
              <a:gd name="T1" fmla="*/ 31361592 h 120"/>
              <a:gd name="T2" fmla="*/ 71436387 w 159"/>
              <a:gd name="T3" fmla="*/ 120967500 h 120"/>
              <a:gd name="T4" fmla="*/ 19782287 w 159"/>
              <a:gd name="T5" fmla="*/ 71684092 h 120"/>
              <a:gd name="T6" fmla="*/ 148369252 w 159"/>
              <a:gd name="T7" fmla="*/ 31361592 h 120"/>
              <a:gd name="T8" fmla="*/ 0 60000 65536"/>
              <a:gd name="T9" fmla="*/ 0 60000 65536"/>
              <a:gd name="T10" fmla="*/ 0 60000 65536"/>
              <a:gd name="T11" fmla="*/ 0 60000 65536"/>
              <a:gd name="T12" fmla="*/ 0 w 159"/>
              <a:gd name="T13" fmla="*/ 0 h 120"/>
              <a:gd name="T14" fmla="*/ 159 w 159"/>
              <a:gd name="T15" fmla="*/ 120 h 1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9" h="120">
                <a:moveTo>
                  <a:pt x="135" y="28"/>
                </a:moveTo>
                <a:cubicBezTo>
                  <a:pt x="159" y="57"/>
                  <a:pt x="111" y="97"/>
                  <a:pt x="65" y="108"/>
                </a:cubicBezTo>
                <a:cubicBezTo>
                  <a:pt x="20" y="120"/>
                  <a:pt x="0" y="84"/>
                  <a:pt x="18" y="64"/>
                </a:cubicBezTo>
                <a:cubicBezTo>
                  <a:pt x="68" y="37"/>
                  <a:pt x="111" y="0"/>
                  <a:pt x="135" y="28"/>
                </a:cubicBezTo>
                <a:close/>
              </a:path>
            </a:pathLst>
          </a:custGeom>
          <a:solidFill>
            <a:srgbClr val="A1E41C"/>
          </a:solidFill>
          <a:ln w="63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endParaRPr lang="fr-FR"/>
          </a:p>
        </p:txBody>
      </p:sp>
      <p:grpSp>
        <p:nvGrpSpPr>
          <p:cNvPr id="28" name="Grouper 27"/>
          <p:cNvGrpSpPr/>
          <p:nvPr/>
        </p:nvGrpSpPr>
        <p:grpSpPr>
          <a:xfrm flipH="1">
            <a:off x="2895600" y="4835482"/>
            <a:ext cx="1333605" cy="879518"/>
            <a:chOff x="3849226" y="4752608"/>
            <a:chExt cx="1120385" cy="879518"/>
          </a:xfrm>
        </p:grpSpPr>
        <p:sp>
          <p:nvSpPr>
            <p:cNvPr id="29" name="Ellipse 28"/>
            <p:cNvSpPr/>
            <p:nvPr/>
          </p:nvSpPr>
          <p:spPr>
            <a:xfrm>
              <a:off x="4021988" y="5168661"/>
              <a:ext cx="947623" cy="395983"/>
            </a:xfrm>
            <a:prstGeom prst="ellipse">
              <a:avLst/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30" name="Image 29" descr="Finger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8331478" flipH="1">
              <a:off x="3909966" y="4691868"/>
              <a:ext cx="879518" cy="1000998"/>
            </a:xfrm>
            <a:prstGeom prst="rect">
              <a:avLst/>
            </a:prstGeom>
          </p:spPr>
        </p:pic>
      </p:grpSp>
      <p:sp>
        <p:nvSpPr>
          <p:cNvPr id="31" name="Freeform 46"/>
          <p:cNvSpPr>
            <a:spLocks/>
          </p:cNvSpPr>
          <p:nvPr/>
        </p:nvSpPr>
        <p:spPr bwMode="auto">
          <a:xfrm rot="19958384">
            <a:off x="2095970" y="2543149"/>
            <a:ext cx="342543" cy="502001"/>
          </a:xfrm>
          <a:custGeom>
            <a:avLst/>
            <a:gdLst>
              <a:gd name="T0" fmla="*/ 2147483647 w 92"/>
              <a:gd name="T1" fmla="*/ 0 h 136"/>
              <a:gd name="T2" fmla="*/ 0 w 92"/>
              <a:gd name="T3" fmla="*/ 2147483647 h 136"/>
              <a:gd name="T4" fmla="*/ 0 60000 65536"/>
              <a:gd name="T5" fmla="*/ 0 60000 65536"/>
              <a:gd name="T6" fmla="*/ 0 w 92"/>
              <a:gd name="T7" fmla="*/ 0 h 136"/>
              <a:gd name="T8" fmla="*/ 92 w 92"/>
              <a:gd name="T9" fmla="*/ 136 h 1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2" h="136">
                <a:moveTo>
                  <a:pt x="52" y="0"/>
                </a:moveTo>
                <a:cubicBezTo>
                  <a:pt x="92" y="32"/>
                  <a:pt x="92" y="64"/>
                  <a:pt x="0" y="136"/>
                </a:cubicBezTo>
              </a:path>
            </a:pathLst>
          </a:custGeom>
          <a:noFill/>
          <a:ln w="635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8" name="Freeform 7"/>
          <p:cNvSpPr>
            <a:spLocks/>
          </p:cNvSpPr>
          <p:nvPr/>
        </p:nvSpPr>
        <p:spPr bwMode="auto">
          <a:xfrm rot="19952270">
            <a:off x="6057662" y="2402145"/>
            <a:ext cx="1529629" cy="1198899"/>
          </a:xfrm>
          <a:custGeom>
            <a:avLst/>
            <a:gdLst>
              <a:gd name="T0" fmla="*/ 2147483647 w 411"/>
              <a:gd name="T1" fmla="*/ 0 h 321"/>
              <a:gd name="T2" fmla="*/ 0 w 411"/>
              <a:gd name="T3" fmla="*/ 2147483647 h 321"/>
              <a:gd name="T4" fmla="*/ 2147483647 w 411"/>
              <a:gd name="T5" fmla="*/ 2147483647 h 321"/>
              <a:gd name="T6" fmla="*/ 2147483647 w 411"/>
              <a:gd name="T7" fmla="*/ 2147483647 h 321"/>
              <a:gd name="T8" fmla="*/ 2147483647 w 411"/>
              <a:gd name="T9" fmla="*/ 2147483647 h 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11"/>
              <a:gd name="T16" fmla="*/ 0 h 321"/>
              <a:gd name="T17" fmla="*/ 411 w 411"/>
              <a:gd name="T18" fmla="*/ 321 h 32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11" h="321">
                <a:moveTo>
                  <a:pt x="285" y="0"/>
                </a:moveTo>
                <a:cubicBezTo>
                  <a:pt x="238" y="44"/>
                  <a:pt x="30" y="215"/>
                  <a:pt x="0" y="266"/>
                </a:cubicBezTo>
                <a:cubicBezTo>
                  <a:pt x="0" y="298"/>
                  <a:pt x="56" y="321"/>
                  <a:pt x="104" y="306"/>
                </a:cubicBezTo>
                <a:cubicBezTo>
                  <a:pt x="152" y="291"/>
                  <a:pt x="256" y="206"/>
                  <a:pt x="288" y="174"/>
                </a:cubicBezTo>
                <a:cubicBezTo>
                  <a:pt x="320" y="142"/>
                  <a:pt x="386" y="88"/>
                  <a:pt x="411" y="66"/>
                </a:cubicBezTo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3" name="Rectangle 32"/>
          <p:cNvSpPr/>
          <p:nvPr/>
        </p:nvSpPr>
        <p:spPr>
          <a:xfrm>
            <a:off x="4319056" y="4989925"/>
            <a:ext cx="28583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prstClr val="black"/>
                </a:solidFill>
                <a:latin typeface="Helvetica Neue Light"/>
                <a:cs typeface="Helvetica Neue Light"/>
              </a:rPr>
              <a:t>flat finger posture</a:t>
            </a:r>
            <a:endParaRPr lang="fr-FR" dirty="0"/>
          </a:p>
        </p:txBody>
      </p:sp>
      <p:sp>
        <p:nvSpPr>
          <p:cNvPr id="50" name="Freeform 70"/>
          <p:cNvSpPr>
            <a:spLocks/>
          </p:cNvSpPr>
          <p:nvPr/>
        </p:nvSpPr>
        <p:spPr bwMode="auto">
          <a:xfrm rot="20938717">
            <a:off x="6324600" y="3329297"/>
            <a:ext cx="598395" cy="488272"/>
          </a:xfrm>
          <a:custGeom>
            <a:avLst/>
            <a:gdLst>
              <a:gd name="T0" fmla="*/ 148369252 w 159"/>
              <a:gd name="T1" fmla="*/ 31361592 h 120"/>
              <a:gd name="T2" fmla="*/ 71436387 w 159"/>
              <a:gd name="T3" fmla="*/ 120967500 h 120"/>
              <a:gd name="T4" fmla="*/ 19782287 w 159"/>
              <a:gd name="T5" fmla="*/ 71684092 h 120"/>
              <a:gd name="T6" fmla="*/ 148369252 w 159"/>
              <a:gd name="T7" fmla="*/ 31361592 h 120"/>
              <a:gd name="T8" fmla="*/ 0 60000 65536"/>
              <a:gd name="T9" fmla="*/ 0 60000 65536"/>
              <a:gd name="T10" fmla="*/ 0 60000 65536"/>
              <a:gd name="T11" fmla="*/ 0 60000 65536"/>
              <a:gd name="T12" fmla="*/ 0 w 159"/>
              <a:gd name="T13" fmla="*/ 0 h 120"/>
              <a:gd name="T14" fmla="*/ 159 w 159"/>
              <a:gd name="T15" fmla="*/ 120 h 1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9" h="120">
                <a:moveTo>
                  <a:pt x="135" y="28"/>
                </a:moveTo>
                <a:cubicBezTo>
                  <a:pt x="159" y="57"/>
                  <a:pt x="111" y="97"/>
                  <a:pt x="65" y="108"/>
                </a:cubicBezTo>
                <a:cubicBezTo>
                  <a:pt x="20" y="120"/>
                  <a:pt x="0" y="84"/>
                  <a:pt x="18" y="64"/>
                </a:cubicBezTo>
                <a:cubicBezTo>
                  <a:pt x="68" y="37"/>
                  <a:pt x="111" y="0"/>
                  <a:pt x="135" y="28"/>
                </a:cubicBezTo>
                <a:close/>
              </a:path>
            </a:pathLst>
          </a:custGeom>
          <a:solidFill>
            <a:srgbClr val="A1E41C"/>
          </a:solidFill>
          <a:ln w="63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51" name="Freeform 8"/>
          <p:cNvSpPr>
            <a:spLocks/>
          </p:cNvSpPr>
          <p:nvPr/>
        </p:nvSpPr>
        <p:spPr bwMode="auto">
          <a:xfrm rot="19952270">
            <a:off x="6433584" y="3169949"/>
            <a:ext cx="342543" cy="513816"/>
          </a:xfrm>
          <a:custGeom>
            <a:avLst/>
            <a:gdLst>
              <a:gd name="T0" fmla="*/ 2147483647 w 92"/>
              <a:gd name="T1" fmla="*/ 0 h 136"/>
              <a:gd name="T2" fmla="*/ 0 w 92"/>
              <a:gd name="T3" fmla="*/ 2147483647 h 136"/>
              <a:gd name="T4" fmla="*/ 0 60000 65536"/>
              <a:gd name="T5" fmla="*/ 0 60000 65536"/>
              <a:gd name="T6" fmla="*/ 0 w 92"/>
              <a:gd name="T7" fmla="*/ 0 h 136"/>
              <a:gd name="T8" fmla="*/ 92 w 92"/>
              <a:gd name="T9" fmla="*/ 136 h 1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2" h="136">
                <a:moveTo>
                  <a:pt x="52" y="0"/>
                </a:moveTo>
                <a:cubicBezTo>
                  <a:pt x="92" y="32"/>
                  <a:pt x="92" y="64"/>
                  <a:pt x="0" y="136"/>
                </a:cubicBezTo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r 57"/>
          <p:cNvGrpSpPr/>
          <p:nvPr/>
        </p:nvGrpSpPr>
        <p:grpSpPr>
          <a:xfrm>
            <a:off x="276757" y="1656756"/>
            <a:ext cx="4755917" cy="2304093"/>
            <a:chOff x="838200" y="1473525"/>
            <a:chExt cx="5257800" cy="2547239"/>
          </a:xfrm>
        </p:grpSpPr>
        <p:sp>
          <p:nvSpPr>
            <p:cNvPr id="59" name="Freeform 8"/>
            <p:cNvSpPr>
              <a:spLocks/>
            </p:cNvSpPr>
            <p:nvPr/>
          </p:nvSpPr>
          <p:spPr bwMode="auto">
            <a:xfrm rot="19952270">
              <a:off x="3854880" y="2355517"/>
              <a:ext cx="378691" cy="568038"/>
            </a:xfrm>
            <a:custGeom>
              <a:avLst/>
              <a:gdLst>
                <a:gd name="T0" fmla="*/ 2147483647 w 92"/>
                <a:gd name="T1" fmla="*/ 0 h 136"/>
                <a:gd name="T2" fmla="*/ 0 w 92"/>
                <a:gd name="T3" fmla="*/ 2147483647 h 136"/>
                <a:gd name="T4" fmla="*/ 0 60000 65536"/>
                <a:gd name="T5" fmla="*/ 0 60000 65536"/>
                <a:gd name="T6" fmla="*/ 0 w 92"/>
                <a:gd name="T7" fmla="*/ 0 h 136"/>
                <a:gd name="T8" fmla="*/ 92 w 92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2" h="136">
                  <a:moveTo>
                    <a:pt x="52" y="0"/>
                  </a:moveTo>
                  <a:cubicBezTo>
                    <a:pt x="92" y="32"/>
                    <a:pt x="92" y="64"/>
                    <a:pt x="0" y="136"/>
                  </a:cubicBezTo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0" name="Freeform 9"/>
            <p:cNvSpPr>
              <a:spLocks/>
            </p:cNvSpPr>
            <p:nvPr/>
          </p:nvSpPr>
          <p:spPr bwMode="auto">
            <a:xfrm>
              <a:off x="838200" y="2819400"/>
              <a:ext cx="5257800" cy="1201364"/>
            </a:xfrm>
            <a:custGeom>
              <a:avLst/>
              <a:gdLst>
                <a:gd name="T0" fmla="*/ 0 w 1440"/>
                <a:gd name="T1" fmla="*/ 2147483647 h 276"/>
                <a:gd name="T2" fmla="*/ 2147483647 w 1440"/>
                <a:gd name="T3" fmla="*/ 0 h 276"/>
                <a:gd name="T4" fmla="*/ 2147483647 w 1440"/>
                <a:gd name="T5" fmla="*/ 2147483647 h 276"/>
                <a:gd name="T6" fmla="*/ 0 60000 65536"/>
                <a:gd name="T7" fmla="*/ 0 60000 65536"/>
                <a:gd name="T8" fmla="*/ 0 60000 65536"/>
                <a:gd name="T9" fmla="*/ 0 w 1440"/>
                <a:gd name="T10" fmla="*/ 0 h 276"/>
                <a:gd name="T11" fmla="*/ 1440 w 1440"/>
                <a:gd name="T12" fmla="*/ 276 h 27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40" h="276">
                  <a:moveTo>
                    <a:pt x="0" y="180"/>
                  </a:moveTo>
                  <a:lnTo>
                    <a:pt x="744" y="0"/>
                  </a:lnTo>
                  <a:lnTo>
                    <a:pt x="1440" y="276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1" name="Freeform 7"/>
            <p:cNvSpPr>
              <a:spLocks/>
            </p:cNvSpPr>
            <p:nvPr/>
          </p:nvSpPr>
          <p:spPr bwMode="auto">
            <a:xfrm rot="19952270">
              <a:off x="3476189" y="1473525"/>
              <a:ext cx="1691048" cy="1325416"/>
            </a:xfrm>
            <a:custGeom>
              <a:avLst/>
              <a:gdLst>
                <a:gd name="T0" fmla="*/ 2147483647 w 411"/>
                <a:gd name="T1" fmla="*/ 0 h 321"/>
                <a:gd name="T2" fmla="*/ 0 w 411"/>
                <a:gd name="T3" fmla="*/ 2147483647 h 321"/>
                <a:gd name="T4" fmla="*/ 2147483647 w 411"/>
                <a:gd name="T5" fmla="*/ 2147483647 h 321"/>
                <a:gd name="T6" fmla="*/ 2147483647 w 411"/>
                <a:gd name="T7" fmla="*/ 2147483647 h 321"/>
                <a:gd name="T8" fmla="*/ 2147483647 w 411"/>
                <a:gd name="T9" fmla="*/ 2147483647 h 3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1"/>
                <a:gd name="T16" fmla="*/ 0 h 321"/>
                <a:gd name="T17" fmla="*/ 411 w 411"/>
                <a:gd name="T18" fmla="*/ 321 h 3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1" h="321">
                  <a:moveTo>
                    <a:pt x="285" y="0"/>
                  </a:moveTo>
                  <a:cubicBezTo>
                    <a:pt x="238" y="44"/>
                    <a:pt x="30" y="215"/>
                    <a:pt x="0" y="266"/>
                  </a:cubicBezTo>
                  <a:cubicBezTo>
                    <a:pt x="0" y="298"/>
                    <a:pt x="56" y="321"/>
                    <a:pt x="104" y="306"/>
                  </a:cubicBezTo>
                  <a:cubicBezTo>
                    <a:pt x="152" y="291"/>
                    <a:pt x="256" y="206"/>
                    <a:pt x="288" y="174"/>
                  </a:cubicBezTo>
                  <a:cubicBezTo>
                    <a:pt x="320" y="142"/>
                    <a:pt x="386" y="88"/>
                    <a:pt x="411" y="66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8" name="Freeform 8"/>
            <p:cNvSpPr>
              <a:spLocks/>
            </p:cNvSpPr>
            <p:nvPr/>
          </p:nvSpPr>
          <p:spPr bwMode="auto">
            <a:xfrm rot="19952270">
              <a:off x="3854880" y="2355518"/>
              <a:ext cx="378691" cy="568038"/>
            </a:xfrm>
            <a:custGeom>
              <a:avLst/>
              <a:gdLst>
                <a:gd name="T0" fmla="*/ 2147483647 w 92"/>
                <a:gd name="T1" fmla="*/ 0 h 136"/>
                <a:gd name="T2" fmla="*/ 0 w 92"/>
                <a:gd name="T3" fmla="*/ 2147483647 h 136"/>
                <a:gd name="T4" fmla="*/ 0 60000 65536"/>
                <a:gd name="T5" fmla="*/ 0 60000 65536"/>
                <a:gd name="T6" fmla="*/ 0 w 92"/>
                <a:gd name="T7" fmla="*/ 0 h 136"/>
                <a:gd name="T8" fmla="*/ 92 w 92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2" h="136">
                  <a:moveTo>
                    <a:pt x="52" y="0"/>
                  </a:moveTo>
                  <a:cubicBezTo>
                    <a:pt x="92" y="32"/>
                    <a:pt x="92" y="64"/>
                    <a:pt x="0" y="136"/>
                  </a:cubicBezTo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9" name="Freeform 8"/>
            <p:cNvSpPr>
              <a:spLocks/>
            </p:cNvSpPr>
            <p:nvPr/>
          </p:nvSpPr>
          <p:spPr bwMode="auto">
            <a:xfrm rot="19952270">
              <a:off x="3854880" y="2355517"/>
              <a:ext cx="378691" cy="568038"/>
            </a:xfrm>
            <a:custGeom>
              <a:avLst/>
              <a:gdLst>
                <a:gd name="T0" fmla="*/ 2147483647 w 92"/>
                <a:gd name="T1" fmla="*/ 0 h 136"/>
                <a:gd name="T2" fmla="*/ 0 w 92"/>
                <a:gd name="T3" fmla="*/ 2147483647 h 136"/>
                <a:gd name="T4" fmla="*/ 0 60000 65536"/>
                <a:gd name="T5" fmla="*/ 0 60000 65536"/>
                <a:gd name="T6" fmla="*/ 0 w 92"/>
                <a:gd name="T7" fmla="*/ 0 h 136"/>
                <a:gd name="T8" fmla="*/ 92 w 92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2" h="136">
                  <a:moveTo>
                    <a:pt x="52" y="0"/>
                  </a:moveTo>
                  <a:cubicBezTo>
                    <a:pt x="92" y="32"/>
                    <a:pt x="92" y="64"/>
                    <a:pt x="0" y="136"/>
                  </a:cubicBezTo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3" name="Grouper 132"/>
          <p:cNvGrpSpPr/>
          <p:nvPr/>
        </p:nvGrpSpPr>
        <p:grpSpPr>
          <a:xfrm>
            <a:off x="4343400" y="2060176"/>
            <a:ext cx="4589304" cy="1804137"/>
            <a:chOff x="4478496" y="2158263"/>
            <a:chExt cx="4589304" cy="1804137"/>
          </a:xfrm>
        </p:grpSpPr>
        <p:sp>
          <p:nvSpPr>
            <p:cNvPr id="73" name="Freeform 9"/>
            <p:cNvSpPr>
              <a:spLocks/>
            </p:cNvSpPr>
            <p:nvPr/>
          </p:nvSpPr>
          <p:spPr bwMode="auto">
            <a:xfrm>
              <a:off x="4478496" y="2305974"/>
              <a:ext cx="4589304" cy="1123026"/>
            </a:xfrm>
            <a:custGeom>
              <a:avLst/>
              <a:gdLst>
                <a:gd name="T0" fmla="*/ 0 w 1440"/>
                <a:gd name="T1" fmla="*/ 2147483647 h 276"/>
                <a:gd name="T2" fmla="*/ 2147483647 w 1440"/>
                <a:gd name="T3" fmla="*/ 0 h 276"/>
                <a:gd name="T4" fmla="*/ 2147483647 w 1440"/>
                <a:gd name="T5" fmla="*/ 2147483647 h 276"/>
                <a:gd name="T6" fmla="*/ 0 60000 65536"/>
                <a:gd name="T7" fmla="*/ 0 60000 65536"/>
                <a:gd name="T8" fmla="*/ 0 60000 65536"/>
                <a:gd name="T9" fmla="*/ 0 w 1440"/>
                <a:gd name="T10" fmla="*/ 0 h 276"/>
                <a:gd name="T11" fmla="*/ 1440 w 1440"/>
                <a:gd name="T12" fmla="*/ 276 h 27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40" h="276">
                  <a:moveTo>
                    <a:pt x="0" y="180"/>
                  </a:moveTo>
                  <a:lnTo>
                    <a:pt x="744" y="0"/>
                  </a:lnTo>
                  <a:lnTo>
                    <a:pt x="1440" y="276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6" name="Freeform 52"/>
            <p:cNvSpPr>
              <a:spLocks/>
            </p:cNvSpPr>
            <p:nvPr/>
          </p:nvSpPr>
          <p:spPr bwMode="auto">
            <a:xfrm rot="20081161">
              <a:off x="6533355" y="3193372"/>
              <a:ext cx="330543" cy="518791"/>
            </a:xfrm>
            <a:custGeom>
              <a:avLst/>
              <a:gdLst>
                <a:gd name="T0" fmla="*/ 2147483647 w 92"/>
                <a:gd name="T1" fmla="*/ 0 h 136"/>
                <a:gd name="T2" fmla="*/ 0 w 92"/>
                <a:gd name="T3" fmla="*/ 2147483647 h 136"/>
                <a:gd name="T4" fmla="*/ 0 60000 65536"/>
                <a:gd name="T5" fmla="*/ 0 60000 65536"/>
                <a:gd name="T6" fmla="*/ 0 w 92"/>
                <a:gd name="T7" fmla="*/ 0 h 136"/>
                <a:gd name="T8" fmla="*/ 92 w 92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2" h="136">
                  <a:moveTo>
                    <a:pt x="52" y="0"/>
                  </a:moveTo>
                  <a:cubicBezTo>
                    <a:pt x="92" y="32"/>
                    <a:pt x="92" y="64"/>
                    <a:pt x="0" y="136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9" name="Freeform 53"/>
            <p:cNvSpPr>
              <a:spLocks/>
            </p:cNvSpPr>
            <p:nvPr/>
          </p:nvSpPr>
          <p:spPr bwMode="auto">
            <a:xfrm>
              <a:off x="5342260" y="2784446"/>
              <a:ext cx="2484769" cy="1177954"/>
            </a:xfrm>
            <a:custGeom>
              <a:avLst/>
              <a:gdLst>
                <a:gd name="T0" fmla="*/ 2147483647 w 655"/>
                <a:gd name="T1" fmla="*/ 2147483647 h 290"/>
                <a:gd name="T2" fmla="*/ 2147483647 w 655"/>
                <a:gd name="T3" fmla="*/ 2147483647 h 290"/>
                <a:gd name="T4" fmla="*/ 0 w 655"/>
                <a:gd name="T5" fmla="*/ 2147483647 h 290"/>
                <a:gd name="T6" fmla="*/ 2147483647 w 655"/>
                <a:gd name="T7" fmla="*/ 2147483647 h 290"/>
                <a:gd name="T8" fmla="*/ 2147483647 w 655"/>
                <a:gd name="T9" fmla="*/ 2147483647 h 290"/>
                <a:gd name="T10" fmla="*/ 2147483647 w 655"/>
                <a:gd name="T11" fmla="*/ 2147483647 h 2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5"/>
                <a:gd name="T19" fmla="*/ 0 h 290"/>
                <a:gd name="T20" fmla="*/ 655 w 655"/>
                <a:gd name="T21" fmla="*/ 290 h 2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5" h="290">
                  <a:moveTo>
                    <a:pt x="641" y="46"/>
                  </a:moveTo>
                  <a:cubicBezTo>
                    <a:pt x="481" y="63"/>
                    <a:pt x="411" y="269"/>
                    <a:pt x="304" y="268"/>
                  </a:cubicBezTo>
                  <a:cubicBezTo>
                    <a:pt x="197" y="267"/>
                    <a:pt x="162" y="47"/>
                    <a:pt x="0" y="38"/>
                  </a:cubicBezTo>
                  <a:cubicBezTo>
                    <a:pt x="2" y="0"/>
                    <a:pt x="16" y="222"/>
                    <a:pt x="111" y="256"/>
                  </a:cubicBezTo>
                  <a:cubicBezTo>
                    <a:pt x="206" y="290"/>
                    <a:pt x="479" y="276"/>
                    <a:pt x="567" y="241"/>
                  </a:cubicBezTo>
                  <a:cubicBezTo>
                    <a:pt x="655" y="206"/>
                    <a:pt x="626" y="87"/>
                    <a:pt x="641" y="46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noFill/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2" name="Freeform 49"/>
            <p:cNvSpPr>
              <a:spLocks/>
            </p:cNvSpPr>
            <p:nvPr/>
          </p:nvSpPr>
          <p:spPr bwMode="auto">
            <a:xfrm rot="19958384">
              <a:off x="6174316" y="3120131"/>
              <a:ext cx="330543" cy="524892"/>
            </a:xfrm>
            <a:custGeom>
              <a:avLst/>
              <a:gdLst>
                <a:gd name="T0" fmla="*/ 2147483647 w 92"/>
                <a:gd name="T1" fmla="*/ 0 h 136"/>
                <a:gd name="T2" fmla="*/ 0 w 92"/>
                <a:gd name="T3" fmla="*/ 2147483647 h 136"/>
                <a:gd name="T4" fmla="*/ 0 60000 65536"/>
                <a:gd name="T5" fmla="*/ 0 60000 65536"/>
                <a:gd name="T6" fmla="*/ 0 w 92"/>
                <a:gd name="T7" fmla="*/ 0 h 136"/>
                <a:gd name="T8" fmla="*/ 92 w 92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2" h="136">
                  <a:moveTo>
                    <a:pt x="52" y="0"/>
                  </a:moveTo>
                  <a:cubicBezTo>
                    <a:pt x="92" y="32"/>
                    <a:pt x="92" y="64"/>
                    <a:pt x="0" y="136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grpSp>
          <p:nvGrpSpPr>
            <p:cNvPr id="4" name="Grouper 123"/>
            <p:cNvGrpSpPr/>
            <p:nvPr/>
          </p:nvGrpSpPr>
          <p:grpSpPr>
            <a:xfrm>
              <a:off x="5665037" y="2158263"/>
              <a:ext cx="1529629" cy="1313505"/>
              <a:chOff x="5700882" y="2186615"/>
              <a:chExt cx="1529629" cy="1313505"/>
            </a:xfrm>
          </p:grpSpPr>
          <p:sp>
            <p:nvSpPr>
              <p:cNvPr id="120" name="Freeform 45"/>
              <p:cNvSpPr>
                <a:spLocks/>
              </p:cNvSpPr>
              <p:nvPr/>
            </p:nvSpPr>
            <p:spPr bwMode="auto">
              <a:xfrm rot="19755192">
                <a:off x="5700882" y="2186615"/>
                <a:ext cx="1529629" cy="1187090"/>
              </a:xfrm>
              <a:custGeom>
                <a:avLst/>
                <a:gdLst>
                  <a:gd name="T0" fmla="*/ 2147483647 w 411"/>
                  <a:gd name="T1" fmla="*/ 0 h 321"/>
                  <a:gd name="T2" fmla="*/ 0 w 411"/>
                  <a:gd name="T3" fmla="*/ 2147483647 h 321"/>
                  <a:gd name="T4" fmla="*/ 2147483647 w 411"/>
                  <a:gd name="T5" fmla="*/ 2147483647 h 321"/>
                  <a:gd name="T6" fmla="*/ 2147483647 w 411"/>
                  <a:gd name="T7" fmla="*/ 2147483647 h 321"/>
                  <a:gd name="T8" fmla="*/ 2147483647 w 411"/>
                  <a:gd name="T9" fmla="*/ 2147483647 h 3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1"/>
                  <a:gd name="T16" fmla="*/ 0 h 321"/>
                  <a:gd name="T17" fmla="*/ 411 w 411"/>
                  <a:gd name="T18" fmla="*/ 321 h 3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1" h="321">
                    <a:moveTo>
                      <a:pt x="285" y="0"/>
                    </a:moveTo>
                    <a:cubicBezTo>
                      <a:pt x="238" y="44"/>
                      <a:pt x="30" y="215"/>
                      <a:pt x="0" y="266"/>
                    </a:cubicBezTo>
                    <a:cubicBezTo>
                      <a:pt x="0" y="298"/>
                      <a:pt x="56" y="321"/>
                      <a:pt x="104" y="306"/>
                    </a:cubicBezTo>
                    <a:cubicBezTo>
                      <a:pt x="152" y="291"/>
                      <a:pt x="256" y="206"/>
                      <a:pt x="288" y="174"/>
                    </a:cubicBezTo>
                    <a:cubicBezTo>
                      <a:pt x="320" y="142"/>
                      <a:pt x="386" y="88"/>
                      <a:pt x="411" y="66"/>
                    </a:cubicBezTo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23" name="Freeform 46"/>
              <p:cNvSpPr>
                <a:spLocks/>
              </p:cNvSpPr>
              <p:nvPr/>
            </p:nvSpPr>
            <p:spPr bwMode="auto">
              <a:xfrm rot="19755192">
                <a:off x="6066389" y="2998119"/>
                <a:ext cx="342543" cy="502001"/>
              </a:xfrm>
              <a:custGeom>
                <a:avLst/>
                <a:gdLst>
                  <a:gd name="T0" fmla="*/ 2147483647 w 92"/>
                  <a:gd name="T1" fmla="*/ 0 h 136"/>
                  <a:gd name="T2" fmla="*/ 0 w 92"/>
                  <a:gd name="T3" fmla="*/ 2147483647 h 136"/>
                  <a:gd name="T4" fmla="*/ 0 60000 65536"/>
                  <a:gd name="T5" fmla="*/ 0 60000 65536"/>
                  <a:gd name="T6" fmla="*/ 0 w 92"/>
                  <a:gd name="T7" fmla="*/ 0 h 136"/>
                  <a:gd name="T8" fmla="*/ 92 w 92"/>
                  <a:gd name="T9" fmla="*/ 136 h 1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92" h="136">
                    <a:moveTo>
                      <a:pt x="52" y="0"/>
                    </a:moveTo>
                    <a:cubicBezTo>
                      <a:pt x="92" y="32"/>
                      <a:pt x="92" y="64"/>
                      <a:pt x="0" y="136"/>
                    </a:cubicBezTo>
                  </a:path>
                </a:pathLst>
              </a:cu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</p:grpSp>
        <p:sp>
          <p:nvSpPr>
            <p:cNvPr id="131" name="Freeform 15"/>
            <p:cNvSpPr>
              <a:spLocks/>
            </p:cNvSpPr>
            <p:nvPr/>
          </p:nvSpPr>
          <p:spPr bwMode="auto">
            <a:xfrm rot="10800000">
              <a:off x="5316696" y="2971801"/>
              <a:ext cx="2433480" cy="939923"/>
            </a:xfrm>
            <a:custGeom>
              <a:avLst/>
              <a:gdLst>
                <a:gd name="T0" fmla="*/ 0 w 624"/>
                <a:gd name="T1" fmla="*/ 2147483647 h 225"/>
                <a:gd name="T2" fmla="*/ 2147483647 w 624"/>
                <a:gd name="T3" fmla="*/ 1924383333 h 225"/>
                <a:gd name="T4" fmla="*/ 2147483647 w 624"/>
                <a:gd name="T5" fmla="*/ 2147483647 h 225"/>
                <a:gd name="T6" fmla="*/ 0 60000 65536"/>
                <a:gd name="T7" fmla="*/ 0 60000 65536"/>
                <a:gd name="T8" fmla="*/ 0 60000 65536"/>
                <a:gd name="T9" fmla="*/ 0 w 624"/>
                <a:gd name="T10" fmla="*/ 0 h 225"/>
                <a:gd name="T11" fmla="*/ 624 w 624"/>
                <a:gd name="T12" fmla="*/ 225 h 2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225">
                  <a:moveTo>
                    <a:pt x="0" y="217"/>
                  </a:moveTo>
                  <a:cubicBezTo>
                    <a:pt x="156" y="201"/>
                    <a:pt x="224" y="0"/>
                    <a:pt x="328" y="1"/>
                  </a:cubicBezTo>
                  <a:cubicBezTo>
                    <a:pt x="432" y="2"/>
                    <a:pt x="452" y="189"/>
                    <a:pt x="624" y="225"/>
                  </a:cubicBez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rot="10800000"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28" name="Grouper 27"/>
          <p:cNvGrpSpPr/>
          <p:nvPr/>
        </p:nvGrpSpPr>
        <p:grpSpPr>
          <a:xfrm rot="511851" flipH="1">
            <a:off x="3052482" y="4675349"/>
            <a:ext cx="934174" cy="1157445"/>
            <a:chOff x="3460499" y="762011"/>
            <a:chExt cx="879518" cy="1157445"/>
          </a:xfrm>
        </p:grpSpPr>
        <p:sp>
          <p:nvSpPr>
            <p:cNvPr id="33" name="Ellipse 32"/>
            <p:cNvSpPr/>
            <p:nvPr/>
          </p:nvSpPr>
          <p:spPr>
            <a:xfrm>
              <a:off x="3849750" y="1604335"/>
              <a:ext cx="266888" cy="315121"/>
            </a:xfrm>
            <a:prstGeom prst="ellipse">
              <a:avLst/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34" name="Image 33" descr="Finger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464352" flipH="1">
              <a:off x="3460499" y="762011"/>
              <a:ext cx="879518" cy="1000998"/>
            </a:xfrm>
            <a:prstGeom prst="rect">
              <a:avLst/>
            </a:prstGeom>
          </p:spPr>
        </p:pic>
      </p:grpSp>
      <p:sp>
        <p:nvSpPr>
          <p:cNvPr id="36" name="Oval 17"/>
          <p:cNvSpPr>
            <a:spLocks noChangeArrowheads="1"/>
          </p:cNvSpPr>
          <p:nvPr/>
        </p:nvSpPr>
        <p:spPr bwMode="auto">
          <a:xfrm rot="21414459">
            <a:off x="5818696" y="3283872"/>
            <a:ext cx="273552" cy="146482"/>
          </a:xfrm>
          <a:prstGeom prst="ellipse">
            <a:avLst/>
          </a:prstGeom>
          <a:solidFill>
            <a:srgbClr val="A1E41C"/>
          </a:solidFill>
          <a:ln w="63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8" name="Oval 17"/>
          <p:cNvSpPr>
            <a:spLocks noChangeArrowheads="1"/>
          </p:cNvSpPr>
          <p:nvPr/>
        </p:nvSpPr>
        <p:spPr bwMode="auto">
          <a:xfrm rot="21414459">
            <a:off x="2923096" y="2894246"/>
            <a:ext cx="273552" cy="146482"/>
          </a:xfrm>
          <a:prstGeom prst="ellipse">
            <a:avLst/>
          </a:prstGeom>
          <a:solidFill>
            <a:srgbClr val="A1E41C"/>
          </a:solidFill>
          <a:ln w="63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9" name="Freeform 11"/>
          <p:cNvSpPr>
            <a:spLocks/>
          </p:cNvSpPr>
          <p:nvPr/>
        </p:nvSpPr>
        <p:spPr bwMode="auto">
          <a:xfrm>
            <a:off x="1404976" y="2743200"/>
            <a:ext cx="2510014" cy="909510"/>
          </a:xfrm>
          <a:custGeom>
            <a:avLst/>
            <a:gdLst>
              <a:gd name="T0" fmla="*/ 0 w 624"/>
              <a:gd name="T1" fmla="*/ 2147483647 h 225"/>
              <a:gd name="T2" fmla="*/ 2147483647 w 624"/>
              <a:gd name="T3" fmla="*/ 1924383333 h 225"/>
              <a:gd name="T4" fmla="*/ 2147483647 w 624"/>
              <a:gd name="T5" fmla="*/ 2147483647 h 225"/>
              <a:gd name="T6" fmla="*/ 0 60000 65536"/>
              <a:gd name="T7" fmla="*/ 0 60000 65536"/>
              <a:gd name="T8" fmla="*/ 0 60000 65536"/>
              <a:gd name="T9" fmla="*/ 0 w 624"/>
              <a:gd name="T10" fmla="*/ 0 h 225"/>
              <a:gd name="T11" fmla="*/ 624 w 624"/>
              <a:gd name="T12" fmla="*/ 225 h 2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24" h="225">
                <a:moveTo>
                  <a:pt x="0" y="217"/>
                </a:moveTo>
                <a:cubicBezTo>
                  <a:pt x="156" y="201"/>
                  <a:pt x="224" y="0"/>
                  <a:pt x="328" y="1"/>
                </a:cubicBezTo>
                <a:cubicBezTo>
                  <a:pt x="432" y="2"/>
                  <a:pt x="452" y="189"/>
                  <a:pt x="624" y="225"/>
                </a:cubicBezTo>
              </a:path>
            </a:pathLst>
          </a:custGeom>
          <a:solidFill>
            <a:schemeClr val="bg1"/>
          </a:solidFill>
          <a:ln w="635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1" name="Freeform 45"/>
          <p:cNvSpPr>
            <a:spLocks/>
          </p:cNvSpPr>
          <p:nvPr/>
        </p:nvSpPr>
        <p:spPr bwMode="auto">
          <a:xfrm rot="19958384">
            <a:off x="1753427" y="1745849"/>
            <a:ext cx="1529629" cy="1187090"/>
          </a:xfrm>
          <a:custGeom>
            <a:avLst/>
            <a:gdLst>
              <a:gd name="T0" fmla="*/ 2147483647 w 411"/>
              <a:gd name="T1" fmla="*/ 0 h 321"/>
              <a:gd name="T2" fmla="*/ 0 w 411"/>
              <a:gd name="T3" fmla="*/ 2147483647 h 321"/>
              <a:gd name="T4" fmla="*/ 2147483647 w 411"/>
              <a:gd name="T5" fmla="*/ 2147483647 h 321"/>
              <a:gd name="T6" fmla="*/ 2147483647 w 411"/>
              <a:gd name="T7" fmla="*/ 2147483647 h 321"/>
              <a:gd name="T8" fmla="*/ 2147483647 w 411"/>
              <a:gd name="T9" fmla="*/ 2147483647 h 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11"/>
              <a:gd name="T16" fmla="*/ 0 h 321"/>
              <a:gd name="T17" fmla="*/ 411 w 411"/>
              <a:gd name="T18" fmla="*/ 321 h 32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11" h="321">
                <a:moveTo>
                  <a:pt x="285" y="0"/>
                </a:moveTo>
                <a:cubicBezTo>
                  <a:pt x="238" y="44"/>
                  <a:pt x="30" y="215"/>
                  <a:pt x="0" y="266"/>
                </a:cubicBezTo>
                <a:cubicBezTo>
                  <a:pt x="0" y="298"/>
                  <a:pt x="56" y="321"/>
                  <a:pt x="104" y="306"/>
                </a:cubicBezTo>
                <a:cubicBezTo>
                  <a:pt x="152" y="291"/>
                  <a:pt x="256" y="206"/>
                  <a:pt x="288" y="174"/>
                </a:cubicBezTo>
                <a:cubicBezTo>
                  <a:pt x="320" y="142"/>
                  <a:pt x="386" y="88"/>
                  <a:pt x="411" y="66"/>
                </a:cubicBezTo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2" name="Freeform 46"/>
          <p:cNvSpPr>
            <a:spLocks/>
          </p:cNvSpPr>
          <p:nvPr/>
        </p:nvSpPr>
        <p:spPr bwMode="auto">
          <a:xfrm rot="19958384">
            <a:off x="2095970" y="2543149"/>
            <a:ext cx="342543" cy="502001"/>
          </a:xfrm>
          <a:custGeom>
            <a:avLst/>
            <a:gdLst>
              <a:gd name="T0" fmla="*/ 2147483647 w 92"/>
              <a:gd name="T1" fmla="*/ 0 h 136"/>
              <a:gd name="T2" fmla="*/ 0 w 92"/>
              <a:gd name="T3" fmla="*/ 2147483647 h 136"/>
              <a:gd name="T4" fmla="*/ 0 60000 65536"/>
              <a:gd name="T5" fmla="*/ 0 60000 65536"/>
              <a:gd name="T6" fmla="*/ 0 w 92"/>
              <a:gd name="T7" fmla="*/ 0 h 136"/>
              <a:gd name="T8" fmla="*/ 92 w 92"/>
              <a:gd name="T9" fmla="*/ 136 h 1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2" h="136">
                <a:moveTo>
                  <a:pt x="52" y="0"/>
                </a:moveTo>
                <a:cubicBezTo>
                  <a:pt x="92" y="32"/>
                  <a:pt x="92" y="64"/>
                  <a:pt x="0" y="136"/>
                </a:cubicBezTo>
              </a:path>
            </a:pathLst>
          </a:custGeom>
          <a:noFill/>
          <a:ln w="635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3" name="Rectangle 42"/>
          <p:cNvSpPr/>
          <p:nvPr/>
        </p:nvSpPr>
        <p:spPr>
          <a:xfrm>
            <a:off x="3875230" y="5039380"/>
            <a:ext cx="33437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prstClr val="black"/>
                </a:solidFill>
                <a:latin typeface="Helvetica Neue Light"/>
                <a:cs typeface="Helvetica Neue Light"/>
              </a:rPr>
              <a:t>pointy finger posture</a:t>
            </a:r>
            <a:endParaRPr lang="fr-FR" dirty="0"/>
          </a:p>
        </p:txBody>
      </p:sp>
      <p:sp>
        <p:nvSpPr>
          <p:cNvPr id="44" name="Freeform 7"/>
          <p:cNvSpPr>
            <a:spLocks/>
          </p:cNvSpPr>
          <p:nvPr/>
        </p:nvSpPr>
        <p:spPr bwMode="auto">
          <a:xfrm rot="19952270">
            <a:off x="6057662" y="2402145"/>
            <a:ext cx="1529629" cy="1198899"/>
          </a:xfrm>
          <a:custGeom>
            <a:avLst/>
            <a:gdLst>
              <a:gd name="T0" fmla="*/ 2147483647 w 411"/>
              <a:gd name="T1" fmla="*/ 0 h 321"/>
              <a:gd name="T2" fmla="*/ 0 w 411"/>
              <a:gd name="T3" fmla="*/ 2147483647 h 321"/>
              <a:gd name="T4" fmla="*/ 2147483647 w 411"/>
              <a:gd name="T5" fmla="*/ 2147483647 h 321"/>
              <a:gd name="T6" fmla="*/ 2147483647 w 411"/>
              <a:gd name="T7" fmla="*/ 2147483647 h 321"/>
              <a:gd name="T8" fmla="*/ 2147483647 w 411"/>
              <a:gd name="T9" fmla="*/ 2147483647 h 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11"/>
              <a:gd name="T16" fmla="*/ 0 h 321"/>
              <a:gd name="T17" fmla="*/ 411 w 411"/>
              <a:gd name="T18" fmla="*/ 321 h 32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11" h="321">
                <a:moveTo>
                  <a:pt x="285" y="0"/>
                </a:moveTo>
                <a:cubicBezTo>
                  <a:pt x="238" y="44"/>
                  <a:pt x="30" y="215"/>
                  <a:pt x="0" y="266"/>
                </a:cubicBezTo>
                <a:cubicBezTo>
                  <a:pt x="0" y="298"/>
                  <a:pt x="56" y="321"/>
                  <a:pt x="104" y="306"/>
                </a:cubicBezTo>
                <a:cubicBezTo>
                  <a:pt x="152" y="291"/>
                  <a:pt x="256" y="206"/>
                  <a:pt x="288" y="174"/>
                </a:cubicBezTo>
                <a:cubicBezTo>
                  <a:pt x="320" y="142"/>
                  <a:pt x="386" y="88"/>
                  <a:pt x="411" y="66"/>
                </a:cubicBezTo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5" name="Freeform 8"/>
          <p:cNvSpPr>
            <a:spLocks/>
          </p:cNvSpPr>
          <p:nvPr/>
        </p:nvSpPr>
        <p:spPr bwMode="auto">
          <a:xfrm rot="19952270">
            <a:off x="6433584" y="3181486"/>
            <a:ext cx="342543" cy="513816"/>
          </a:xfrm>
          <a:custGeom>
            <a:avLst/>
            <a:gdLst>
              <a:gd name="T0" fmla="*/ 2147483647 w 92"/>
              <a:gd name="T1" fmla="*/ 0 h 136"/>
              <a:gd name="T2" fmla="*/ 0 w 92"/>
              <a:gd name="T3" fmla="*/ 2147483647 h 136"/>
              <a:gd name="T4" fmla="*/ 0 60000 65536"/>
              <a:gd name="T5" fmla="*/ 0 60000 65536"/>
              <a:gd name="T6" fmla="*/ 0 w 92"/>
              <a:gd name="T7" fmla="*/ 0 h 136"/>
              <a:gd name="T8" fmla="*/ 92 w 92"/>
              <a:gd name="T9" fmla="*/ 136 h 1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2" h="136">
                <a:moveTo>
                  <a:pt x="52" y="0"/>
                </a:moveTo>
                <a:cubicBezTo>
                  <a:pt x="92" y="32"/>
                  <a:pt x="92" y="64"/>
                  <a:pt x="0" y="136"/>
                </a:cubicBezTo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r 57"/>
          <p:cNvGrpSpPr/>
          <p:nvPr/>
        </p:nvGrpSpPr>
        <p:grpSpPr>
          <a:xfrm>
            <a:off x="276757" y="1656756"/>
            <a:ext cx="4755917" cy="2304093"/>
            <a:chOff x="838200" y="1473525"/>
            <a:chExt cx="5257800" cy="2547239"/>
          </a:xfrm>
        </p:grpSpPr>
        <p:sp>
          <p:nvSpPr>
            <p:cNvPr id="59" name="Freeform 8"/>
            <p:cNvSpPr>
              <a:spLocks/>
            </p:cNvSpPr>
            <p:nvPr/>
          </p:nvSpPr>
          <p:spPr bwMode="auto">
            <a:xfrm rot="19952270">
              <a:off x="3854880" y="2355517"/>
              <a:ext cx="378691" cy="568038"/>
            </a:xfrm>
            <a:custGeom>
              <a:avLst/>
              <a:gdLst>
                <a:gd name="T0" fmla="*/ 2147483647 w 92"/>
                <a:gd name="T1" fmla="*/ 0 h 136"/>
                <a:gd name="T2" fmla="*/ 0 w 92"/>
                <a:gd name="T3" fmla="*/ 2147483647 h 136"/>
                <a:gd name="T4" fmla="*/ 0 60000 65536"/>
                <a:gd name="T5" fmla="*/ 0 60000 65536"/>
                <a:gd name="T6" fmla="*/ 0 w 92"/>
                <a:gd name="T7" fmla="*/ 0 h 136"/>
                <a:gd name="T8" fmla="*/ 92 w 92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2" h="136">
                  <a:moveTo>
                    <a:pt x="52" y="0"/>
                  </a:moveTo>
                  <a:cubicBezTo>
                    <a:pt x="92" y="32"/>
                    <a:pt x="92" y="64"/>
                    <a:pt x="0" y="136"/>
                  </a:cubicBezTo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0" name="Freeform 9"/>
            <p:cNvSpPr>
              <a:spLocks/>
            </p:cNvSpPr>
            <p:nvPr/>
          </p:nvSpPr>
          <p:spPr bwMode="auto">
            <a:xfrm>
              <a:off x="838200" y="2819400"/>
              <a:ext cx="5257800" cy="1201364"/>
            </a:xfrm>
            <a:custGeom>
              <a:avLst/>
              <a:gdLst>
                <a:gd name="T0" fmla="*/ 0 w 1440"/>
                <a:gd name="T1" fmla="*/ 2147483647 h 276"/>
                <a:gd name="T2" fmla="*/ 2147483647 w 1440"/>
                <a:gd name="T3" fmla="*/ 0 h 276"/>
                <a:gd name="T4" fmla="*/ 2147483647 w 1440"/>
                <a:gd name="T5" fmla="*/ 2147483647 h 276"/>
                <a:gd name="T6" fmla="*/ 0 60000 65536"/>
                <a:gd name="T7" fmla="*/ 0 60000 65536"/>
                <a:gd name="T8" fmla="*/ 0 60000 65536"/>
                <a:gd name="T9" fmla="*/ 0 w 1440"/>
                <a:gd name="T10" fmla="*/ 0 h 276"/>
                <a:gd name="T11" fmla="*/ 1440 w 1440"/>
                <a:gd name="T12" fmla="*/ 276 h 27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40" h="276">
                  <a:moveTo>
                    <a:pt x="0" y="180"/>
                  </a:moveTo>
                  <a:lnTo>
                    <a:pt x="744" y="0"/>
                  </a:lnTo>
                  <a:lnTo>
                    <a:pt x="1440" y="276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1" name="Freeform 7"/>
            <p:cNvSpPr>
              <a:spLocks/>
            </p:cNvSpPr>
            <p:nvPr/>
          </p:nvSpPr>
          <p:spPr bwMode="auto">
            <a:xfrm rot="19952270">
              <a:off x="3476189" y="1473525"/>
              <a:ext cx="1691048" cy="1325416"/>
            </a:xfrm>
            <a:custGeom>
              <a:avLst/>
              <a:gdLst>
                <a:gd name="T0" fmla="*/ 2147483647 w 411"/>
                <a:gd name="T1" fmla="*/ 0 h 321"/>
                <a:gd name="T2" fmla="*/ 0 w 411"/>
                <a:gd name="T3" fmla="*/ 2147483647 h 321"/>
                <a:gd name="T4" fmla="*/ 2147483647 w 411"/>
                <a:gd name="T5" fmla="*/ 2147483647 h 321"/>
                <a:gd name="T6" fmla="*/ 2147483647 w 411"/>
                <a:gd name="T7" fmla="*/ 2147483647 h 321"/>
                <a:gd name="T8" fmla="*/ 2147483647 w 411"/>
                <a:gd name="T9" fmla="*/ 2147483647 h 3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1"/>
                <a:gd name="T16" fmla="*/ 0 h 321"/>
                <a:gd name="T17" fmla="*/ 411 w 411"/>
                <a:gd name="T18" fmla="*/ 321 h 3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1" h="321">
                  <a:moveTo>
                    <a:pt x="285" y="0"/>
                  </a:moveTo>
                  <a:cubicBezTo>
                    <a:pt x="238" y="44"/>
                    <a:pt x="30" y="215"/>
                    <a:pt x="0" y="266"/>
                  </a:cubicBezTo>
                  <a:cubicBezTo>
                    <a:pt x="0" y="298"/>
                    <a:pt x="56" y="321"/>
                    <a:pt x="104" y="306"/>
                  </a:cubicBezTo>
                  <a:cubicBezTo>
                    <a:pt x="152" y="291"/>
                    <a:pt x="256" y="206"/>
                    <a:pt x="288" y="174"/>
                  </a:cubicBezTo>
                  <a:cubicBezTo>
                    <a:pt x="320" y="142"/>
                    <a:pt x="386" y="88"/>
                    <a:pt x="411" y="66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8" name="Freeform 8"/>
            <p:cNvSpPr>
              <a:spLocks/>
            </p:cNvSpPr>
            <p:nvPr/>
          </p:nvSpPr>
          <p:spPr bwMode="auto">
            <a:xfrm rot="19952270">
              <a:off x="3854880" y="2355518"/>
              <a:ext cx="378691" cy="568038"/>
            </a:xfrm>
            <a:custGeom>
              <a:avLst/>
              <a:gdLst>
                <a:gd name="T0" fmla="*/ 2147483647 w 92"/>
                <a:gd name="T1" fmla="*/ 0 h 136"/>
                <a:gd name="T2" fmla="*/ 0 w 92"/>
                <a:gd name="T3" fmla="*/ 2147483647 h 136"/>
                <a:gd name="T4" fmla="*/ 0 60000 65536"/>
                <a:gd name="T5" fmla="*/ 0 60000 65536"/>
                <a:gd name="T6" fmla="*/ 0 w 92"/>
                <a:gd name="T7" fmla="*/ 0 h 136"/>
                <a:gd name="T8" fmla="*/ 92 w 92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2" h="136">
                  <a:moveTo>
                    <a:pt x="52" y="0"/>
                  </a:moveTo>
                  <a:cubicBezTo>
                    <a:pt x="92" y="32"/>
                    <a:pt x="92" y="64"/>
                    <a:pt x="0" y="136"/>
                  </a:cubicBezTo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9" name="Freeform 8"/>
            <p:cNvSpPr>
              <a:spLocks/>
            </p:cNvSpPr>
            <p:nvPr/>
          </p:nvSpPr>
          <p:spPr bwMode="auto">
            <a:xfrm rot="19952270">
              <a:off x="3854880" y="2355517"/>
              <a:ext cx="378691" cy="568038"/>
            </a:xfrm>
            <a:custGeom>
              <a:avLst/>
              <a:gdLst>
                <a:gd name="T0" fmla="*/ 2147483647 w 92"/>
                <a:gd name="T1" fmla="*/ 0 h 136"/>
                <a:gd name="T2" fmla="*/ 0 w 92"/>
                <a:gd name="T3" fmla="*/ 2147483647 h 136"/>
                <a:gd name="T4" fmla="*/ 0 60000 65536"/>
                <a:gd name="T5" fmla="*/ 0 60000 65536"/>
                <a:gd name="T6" fmla="*/ 0 w 92"/>
                <a:gd name="T7" fmla="*/ 0 h 136"/>
                <a:gd name="T8" fmla="*/ 92 w 92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2" h="136">
                  <a:moveTo>
                    <a:pt x="52" y="0"/>
                  </a:moveTo>
                  <a:cubicBezTo>
                    <a:pt x="92" y="32"/>
                    <a:pt x="92" y="64"/>
                    <a:pt x="0" y="136"/>
                  </a:cubicBezTo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3" name="Grouper 132"/>
          <p:cNvGrpSpPr/>
          <p:nvPr/>
        </p:nvGrpSpPr>
        <p:grpSpPr>
          <a:xfrm>
            <a:off x="4343400" y="2060176"/>
            <a:ext cx="4589304" cy="1804137"/>
            <a:chOff x="4478496" y="2158263"/>
            <a:chExt cx="4589304" cy="1804137"/>
          </a:xfrm>
        </p:grpSpPr>
        <p:sp>
          <p:nvSpPr>
            <p:cNvPr id="73" name="Freeform 9"/>
            <p:cNvSpPr>
              <a:spLocks/>
            </p:cNvSpPr>
            <p:nvPr/>
          </p:nvSpPr>
          <p:spPr bwMode="auto">
            <a:xfrm>
              <a:off x="4478496" y="2305974"/>
              <a:ext cx="4589304" cy="1123026"/>
            </a:xfrm>
            <a:custGeom>
              <a:avLst/>
              <a:gdLst>
                <a:gd name="T0" fmla="*/ 0 w 1440"/>
                <a:gd name="T1" fmla="*/ 2147483647 h 276"/>
                <a:gd name="T2" fmla="*/ 2147483647 w 1440"/>
                <a:gd name="T3" fmla="*/ 0 h 276"/>
                <a:gd name="T4" fmla="*/ 2147483647 w 1440"/>
                <a:gd name="T5" fmla="*/ 2147483647 h 276"/>
                <a:gd name="T6" fmla="*/ 0 60000 65536"/>
                <a:gd name="T7" fmla="*/ 0 60000 65536"/>
                <a:gd name="T8" fmla="*/ 0 60000 65536"/>
                <a:gd name="T9" fmla="*/ 0 w 1440"/>
                <a:gd name="T10" fmla="*/ 0 h 276"/>
                <a:gd name="T11" fmla="*/ 1440 w 1440"/>
                <a:gd name="T12" fmla="*/ 276 h 27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40" h="276">
                  <a:moveTo>
                    <a:pt x="0" y="180"/>
                  </a:moveTo>
                  <a:lnTo>
                    <a:pt x="744" y="0"/>
                  </a:lnTo>
                  <a:lnTo>
                    <a:pt x="1440" y="276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6" name="Freeform 52"/>
            <p:cNvSpPr>
              <a:spLocks/>
            </p:cNvSpPr>
            <p:nvPr/>
          </p:nvSpPr>
          <p:spPr bwMode="auto">
            <a:xfrm rot="20081161">
              <a:off x="6533355" y="3193372"/>
              <a:ext cx="330543" cy="518791"/>
            </a:xfrm>
            <a:custGeom>
              <a:avLst/>
              <a:gdLst>
                <a:gd name="T0" fmla="*/ 2147483647 w 92"/>
                <a:gd name="T1" fmla="*/ 0 h 136"/>
                <a:gd name="T2" fmla="*/ 0 w 92"/>
                <a:gd name="T3" fmla="*/ 2147483647 h 136"/>
                <a:gd name="T4" fmla="*/ 0 60000 65536"/>
                <a:gd name="T5" fmla="*/ 0 60000 65536"/>
                <a:gd name="T6" fmla="*/ 0 w 92"/>
                <a:gd name="T7" fmla="*/ 0 h 136"/>
                <a:gd name="T8" fmla="*/ 92 w 92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2" h="136">
                  <a:moveTo>
                    <a:pt x="52" y="0"/>
                  </a:moveTo>
                  <a:cubicBezTo>
                    <a:pt x="92" y="32"/>
                    <a:pt x="92" y="64"/>
                    <a:pt x="0" y="136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9" name="Freeform 53"/>
            <p:cNvSpPr>
              <a:spLocks/>
            </p:cNvSpPr>
            <p:nvPr/>
          </p:nvSpPr>
          <p:spPr bwMode="auto">
            <a:xfrm>
              <a:off x="5342260" y="2784446"/>
              <a:ext cx="2484769" cy="1177954"/>
            </a:xfrm>
            <a:custGeom>
              <a:avLst/>
              <a:gdLst>
                <a:gd name="T0" fmla="*/ 2147483647 w 655"/>
                <a:gd name="T1" fmla="*/ 2147483647 h 290"/>
                <a:gd name="T2" fmla="*/ 2147483647 w 655"/>
                <a:gd name="T3" fmla="*/ 2147483647 h 290"/>
                <a:gd name="T4" fmla="*/ 0 w 655"/>
                <a:gd name="T5" fmla="*/ 2147483647 h 290"/>
                <a:gd name="T6" fmla="*/ 2147483647 w 655"/>
                <a:gd name="T7" fmla="*/ 2147483647 h 290"/>
                <a:gd name="T8" fmla="*/ 2147483647 w 655"/>
                <a:gd name="T9" fmla="*/ 2147483647 h 290"/>
                <a:gd name="T10" fmla="*/ 2147483647 w 655"/>
                <a:gd name="T11" fmla="*/ 2147483647 h 2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5"/>
                <a:gd name="T19" fmla="*/ 0 h 290"/>
                <a:gd name="T20" fmla="*/ 655 w 655"/>
                <a:gd name="T21" fmla="*/ 290 h 2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5" h="290">
                  <a:moveTo>
                    <a:pt x="641" y="46"/>
                  </a:moveTo>
                  <a:cubicBezTo>
                    <a:pt x="481" y="63"/>
                    <a:pt x="411" y="269"/>
                    <a:pt x="304" y="268"/>
                  </a:cubicBezTo>
                  <a:cubicBezTo>
                    <a:pt x="197" y="267"/>
                    <a:pt x="162" y="47"/>
                    <a:pt x="0" y="38"/>
                  </a:cubicBezTo>
                  <a:cubicBezTo>
                    <a:pt x="2" y="0"/>
                    <a:pt x="16" y="222"/>
                    <a:pt x="111" y="256"/>
                  </a:cubicBezTo>
                  <a:cubicBezTo>
                    <a:pt x="206" y="290"/>
                    <a:pt x="479" y="276"/>
                    <a:pt x="567" y="241"/>
                  </a:cubicBezTo>
                  <a:cubicBezTo>
                    <a:pt x="655" y="206"/>
                    <a:pt x="626" y="87"/>
                    <a:pt x="641" y="46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noFill/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2" name="Freeform 49"/>
            <p:cNvSpPr>
              <a:spLocks/>
            </p:cNvSpPr>
            <p:nvPr/>
          </p:nvSpPr>
          <p:spPr bwMode="auto">
            <a:xfrm rot="19958384">
              <a:off x="6174316" y="3120131"/>
              <a:ext cx="330543" cy="524892"/>
            </a:xfrm>
            <a:custGeom>
              <a:avLst/>
              <a:gdLst>
                <a:gd name="T0" fmla="*/ 2147483647 w 92"/>
                <a:gd name="T1" fmla="*/ 0 h 136"/>
                <a:gd name="T2" fmla="*/ 0 w 92"/>
                <a:gd name="T3" fmla="*/ 2147483647 h 136"/>
                <a:gd name="T4" fmla="*/ 0 60000 65536"/>
                <a:gd name="T5" fmla="*/ 0 60000 65536"/>
                <a:gd name="T6" fmla="*/ 0 w 92"/>
                <a:gd name="T7" fmla="*/ 0 h 136"/>
                <a:gd name="T8" fmla="*/ 92 w 92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2" h="136">
                  <a:moveTo>
                    <a:pt x="52" y="0"/>
                  </a:moveTo>
                  <a:cubicBezTo>
                    <a:pt x="92" y="32"/>
                    <a:pt x="92" y="64"/>
                    <a:pt x="0" y="136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2" name="Freeform 7"/>
            <p:cNvSpPr>
              <a:spLocks/>
            </p:cNvSpPr>
            <p:nvPr/>
          </p:nvSpPr>
          <p:spPr bwMode="auto">
            <a:xfrm rot="19952270">
              <a:off x="6192758" y="2500232"/>
              <a:ext cx="1529629" cy="1198899"/>
            </a:xfrm>
            <a:custGeom>
              <a:avLst/>
              <a:gdLst>
                <a:gd name="T0" fmla="*/ 2147483647 w 411"/>
                <a:gd name="T1" fmla="*/ 0 h 321"/>
                <a:gd name="T2" fmla="*/ 0 w 411"/>
                <a:gd name="T3" fmla="*/ 2147483647 h 321"/>
                <a:gd name="T4" fmla="*/ 2147483647 w 411"/>
                <a:gd name="T5" fmla="*/ 2147483647 h 321"/>
                <a:gd name="T6" fmla="*/ 2147483647 w 411"/>
                <a:gd name="T7" fmla="*/ 2147483647 h 321"/>
                <a:gd name="T8" fmla="*/ 2147483647 w 411"/>
                <a:gd name="T9" fmla="*/ 2147483647 h 3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1"/>
                <a:gd name="T16" fmla="*/ 0 h 321"/>
                <a:gd name="T17" fmla="*/ 411 w 411"/>
                <a:gd name="T18" fmla="*/ 321 h 3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1" h="321">
                  <a:moveTo>
                    <a:pt x="285" y="0"/>
                  </a:moveTo>
                  <a:cubicBezTo>
                    <a:pt x="238" y="44"/>
                    <a:pt x="30" y="215"/>
                    <a:pt x="0" y="266"/>
                  </a:cubicBezTo>
                  <a:cubicBezTo>
                    <a:pt x="0" y="298"/>
                    <a:pt x="56" y="321"/>
                    <a:pt x="104" y="306"/>
                  </a:cubicBezTo>
                  <a:cubicBezTo>
                    <a:pt x="152" y="291"/>
                    <a:pt x="256" y="206"/>
                    <a:pt x="288" y="174"/>
                  </a:cubicBezTo>
                  <a:cubicBezTo>
                    <a:pt x="320" y="142"/>
                    <a:pt x="386" y="88"/>
                    <a:pt x="411" y="66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grpSp>
          <p:nvGrpSpPr>
            <p:cNvPr id="4" name="Grouper 123"/>
            <p:cNvGrpSpPr/>
            <p:nvPr/>
          </p:nvGrpSpPr>
          <p:grpSpPr>
            <a:xfrm>
              <a:off x="5665037" y="2158263"/>
              <a:ext cx="1529629" cy="1313505"/>
              <a:chOff x="5700882" y="2186615"/>
              <a:chExt cx="1529629" cy="1313505"/>
            </a:xfrm>
          </p:grpSpPr>
          <p:sp>
            <p:nvSpPr>
              <p:cNvPr id="120" name="Freeform 45"/>
              <p:cNvSpPr>
                <a:spLocks/>
              </p:cNvSpPr>
              <p:nvPr/>
            </p:nvSpPr>
            <p:spPr bwMode="auto">
              <a:xfrm rot="19755192">
                <a:off x="5700882" y="2186615"/>
                <a:ext cx="1529629" cy="1187090"/>
              </a:xfrm>
              <a:custGeom>
                <a:avLst/>
                <a:gdLst>
                  <a:gd name="T0" fmla="*/ 2147483647 w 411"/>
                  <a:gd name="T1" fmla="*/ 0 h 321"/>
                  <a:gd name="T2" fmla="*/ 0 w 411"/>
                  <a:gd name="T3" fmla="*/ 2147483647 h 321"/>
                  <a:gd name="T4" fmla="*/ 2147483647 w 411"/>
                  <a:gd name="T5" fmla="*/ 2147483647 h 321"/>
                  <a:gd name="T6" fmla="*/ 2147483647 w 411"/>
                  <a:gd name="T7" fmla="*/ 2147483647 h 321"/>
                  <a:gd name="T8" fmla="*/ 2147483647 w 411"/>
                  <a:gd name="T9" fmla="*/ 2147483647 h 3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1"/>
                  <a:gd name="T16" fmla="*/ 0 h 321"/>
                  <a:gd name="T17" fmla="*/ 411 w 411"/>
                  <a:gd name="T18" fmla="*/ 321 h 3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1" h="321">
                    <a:moveTo>
                      <a:pt x="285" y="0"/>
                    </a:moveTo>
                    <a:cubicBezTo>
                      <a:pt x="238" y="44"/>
                      <a:pt x="30" y="215"/>
                      <a:pt x="0" y="266"/>
                    </a:cubicBezTo>
                    <a:cubicBezTo>
                      <a:pt x="0" y="298"/>
                      <a:pt x="56" y="321"/>
                      <a:pt x="104" y="306"/>
                    </a:cubicBezTo>
                    <a:cubicBezTo>
                      <a:pt x="152" y="291"/>
                      <a:pt x="256" y="206"/>
                      <a:pt x="288" y="174"/>
                    </a:cubicBezTo>
                    <a:cubicBezTo>
                      <a:pt x="320" y="142"/>
                      <a:pt x="386" y="88"/>
                      <a:pt x="411" y="66"/>
                    </a:cubicBezTo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23" name="Freeform 46"/>
              <p:cNvSpPr>
                <a:spLocks/>
              </p:cNvSpPr>
              <p:nvPr/>
            </p:nvSpPr>
            <p:spPr bwMode="auto">
              <a:xfrm rot="19755192">
                <a:off x="6066389" y="2998119"/>
                <a:ext cx="342543" cy="502001"/>
              </a:xfrm>
              <a:custGeom>
                <a:avLst/>
                <a:gdLst>
                  <a:gd name="T0" fmla="*/ 2147483647 w 92"/>
                  <a:gd name="T1" fmla="*/ 0 h 136"/>
                  <a:gd name="T2" fmla="*/ 0 w 92"/>
                  <a:gd name="T3" fmla="*/ 2147483647 h 136"/>
                  <a:gd name="T4" fmla="*/ 0 60000 65536"/>
                  <a:gd name="T5" fmla="*/ 0 60000 65536"/>
                  <a:gd name="T6" fmla="*/ 0 w 92"/>
                  <a:gd name="T7" fmla="*/ 0 h 136"/>
                  <a:gd name="T8" fmla="*/ 92 w 92"/>
                  <a:gd name="T9" fmla="*/ 136 h 1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92" h="136">
                    <a:moveTo>
                      <a:pt x="52" y="0"/>
                    </a:moveTo>
                    <a:cubicBezTo>
                      <a:pt x="92" y="32"/>
                      <a:pt x="92" y="64"/>
                      <a:pt x="0" y="136"/>
                    </a:cubicBezTo>
                  </a:path>
                </a:pathLst>
              </a:cu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</p:grpSp>
        <p:sp>
          <p:nvSpPr>
            <p:cNvPr id="131" name="Freeform 15"/>
            <p:cNvSpPr>
              <a:spLocks/>
            </p:cNvSpPr>
            <p:nvPr/>
          </p:nvSpPr>
          <p:spPr bwMode="auto">
            <a:xfrm rot="10800000">
              <a:off x="5316696" y="2971801"/>
              <a:ext cx="2433480" cy="939923"/>
            </a:xfrm>
            <a:custGeom>
              <a:avLst/>
              <a:gdLst>
                <a:gd name="T0" fmla="*/ 0 w 624"/>
                <a:gd name="T1" fmla="*/ 2147483647 h 225"/>
                <a:gd name="T2" fmla="*/ 2147483647 w 624"/>
                <a:gd name="T3" fmla="*/ 1924383333 h 225"/>
                <a:gd name="T4" fmla="*/ 2147483647 w 624"/>
                <a:gd name="T5" fmla="*/ 2147483647 h 225"/>
                <a:gd name="T6" fmla="*/ 0 60000 65536"/>
                <a:gd name="T7" fmla="*/ 0 60000 65536"/>
                <a:gd name="T8" fmla="*/ 0 60000 65536"/>
                <a:gd name="T9" fmla="*/ 0 w 624"/>
                <a:gd name="T10" fmla="*/ 0 h 225"/>
                <a:gd name="T11" fmla="*/ 624 w 624"/>
                <a:gd name="T12" fmla="*/ 225 h 2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225">
                  <a:moveTo>
                    <a:pt x="0" y="217"/>
                  </a:moveTo>
                  <a:cubicBezTo>
                    <a:pt x="156" y="201"/>
                    <a:pt x="224" y="0"/>
                    <a:pt x="328" y="1"/>
                  </a:cubicBezTo>
                  <a:cubicBezTo>
                    <a:pt x="432" y="2"/>
                    <a:pt x="452" y="189"/>
                    <a:pt x="624" y="225"/>
                  </a:cubicBez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rot="10800000"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36" name="Oval 17"/>
          <p:cNvSpPr>
            <a:spLocks noChangeArrowheads="1"/>
          </p:cNvSpPr>
          <p:nvPr/>
        </p:nvSpPr>
        <p:spPr bwMode="auto">
          <a:xfrm rot="21414459">
            <a:off x="5818696" y="3283872"/>
            <a:ext cx="273552" cy="146482"/>
          </a:xfrm>
          <a:prstGeom prst="ellipse">
            <a:avLst/>
          </a:prstGeom>
          <a:solidFill>
            <a:srgbClr val="A1E41C"/>
          </a:solidFill>
          <a:ln w="63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8" name="Oval 17"/>
          <p:cNvSpPr>
            <a:spLocks noChangeArrowheads="1"/>
          </p:cNvSpPr>
          <p:nvPr/>
        </p:nvSpPr>
        <p:spPr bwMode="auto">
          <a:xfrm rot="21414459">
            <a:off x="2923096" y="2894246"/>
            <a:ext cx="273552" cy="146482"/>
          </a:xfrm>
          <a:prstGeom prst="ellipse">
            <a:avLst/>
          </a:prstGeom>
          <a:solidFill>
            <a:srgbClr val="A1E41C"/>
          </a:solidFill>
          <a:ln w="63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9" name="Freeform 11"/>
          <p:cNvSpPr>
            <a:spLocks/>
          </p:cNvSpPr>
          <p:nvPr/>
        </p:nvSpPr>
        <p:spPr bwMode="auto">
          <a:xfrm>
            <a:off x="1404976" y="2743200"/>
            <a:ext cx="2510014" cy="909510"/>
          </a:xfrm>
          <a:custGeom>
            <a:avLst/>
            <a:gdLst>
              <a:gd name="T0" fmla="*/ 0 w 624"/>
              <a:gd name="T1" fmla="*/ 2147483647 h 225"/>
              <a:gd name="T2" fmla="*/ 2147483647 w 624"/>
              <a:gd name="T3" fmla="*/ 1924383333 h 225"/>
              <a:gd name="T4" fmla="*/ 2147483647 w 624"/>
              <a:gd name="T5" fmla="*/ 2147483647 h 225"/>
              <a:gd name="T6" fmla="*/ 0 60000 65536"/>
              <a:gd name="T7" fmla="*/ 0 60000 65536"/>
              <a:gd name="T8" fmla="*/ 0 60000 65536"/>
              <a:gd name="T9" fmla="*/ 0 w 624"/>
              <a:gd name="T10" fmla="*/ 0 h 225"/>
              <a:gd name="T11" fmla="*/ 624 w 624"/>
              <a:gd name="T12" fmla="*/ 225 h 2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24" h="225">
                <a:moveTo>
                  <a:pt x="0" y="217"/>
                </a:moveTo>
                <a:cubicBezTo>
                  <a:pt x="156" y="201"/>
                  <a:pt x="224" y="0"/>
                  <a:pt x="328" y="1"/>
                </a:cubicBezTo>
                <a:cubicBezTo>
                  <a:pt x="432" y="2"/>
                  <a:pt x="452" y="189"/>
                  <a:pt x="624" y="225"/>
                </a:cubicBezTo>
              </a:path>
            </a:pathLst>
          </a:custGeom>
          <a:solidFill>
            <a:schemeClr val="bg1"/>
          </a:solidFill>
          <a:ln w="635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1" name="Freeform 45"/>
          <p:cNvSpPr>
            <a:spLocks/>
          </p:cNvSpPr>
          <p:nvPr/>
        </p:nvSpPr>
        <p:spPr bwMode="auto">
          <a:xfrm rot="19958384">
            <a:off x="1753427" y="1745849"/>
            <a:ext cx="1529629" cy="1187090"/>
          </a:xfrm>
          <a:custGeom>
            <a:avLst/>
            <a:gdLst>
              <a:gd name="T0" fmla="*/ 2147483647 w 411"/>
              <a:gd name="T1" fmla="*/ 0 h 321"/>
              <a:gd name="T2" fmla="*/ 0 w 411"/>
              <a:gd name="T3" fmla="*/ 2147483647 h 321"/>
              <a:gd name="T4" fmla="*/ 2147483647 w 411"/>
              <a:gd name="T5" fmla="*/ 2147483647 h 321"/>
              <a:gd name="T6" fmla="*/ 2147483647 w 411"/>
              <a:gd name="T7" fmla="*/ 2147483647 h 321"/>
              <a:gd name="T8" fmla="*/ 2147483647 w 411"/>
              <a:gd name="T9" fmla="*/ 2147483647 h 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11"/>
              <a:gd name="T16" fmla="*/ 0 h 321"/>
              <a:gd name="T17" fmla="*/ 411 w 411"/>
              <a:gd name="T18" fmla="*/ 321 h 32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11" h="321">
                <a:moveTo>
                  <a:pt x="285" y="0"/>
                </a:moveTo>
                <a:cubicBezTo>
                  <a:pt x="238" y="44"/>
                  <a:pt x="30" y="215"/>
                  <a:pt x="0" y="266"/>
                </a:cubicBezTo>
                <a:cubicBezTo>
                  <a:pt x="0" y="298"/>
                  <a:pt x="56" y="321"/>
                  <a:pt x="104" y="306"/>
                </a:cubicBezTo>
                <a:cubicBezTo>
                  <a:pt x="152" y="291"/>
                  <a:pt x="256" y="206"/>
                  <a:pt x="288" y="174"/>
                </a:cubicBezTo>
                <a:cubicBezTo>
                  <a:pt x="320" y="142"/>
                  <a:pt x="386" y="88"/>
                  <a:pt x="411" y="66"/>
                </a:cubicBezTo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8" name="Freeform 70"/>
          <p:cNvSpPr>
            <a:spLocks/>
          </p:cNvSpPr>
          <p:nvPr/>
        </p:nvSpPr>
        <p:spPr bwMode="auto">
          <a:xfrm rot="20938717">
            <a:off x="6324600" y="3329297"/>
            <a:ext cx="598395" cy="488272"/>
          </a:xfrm>
          <a:custGeom>
            <a:avLst/>
            <a:gdLst>
              <a:gd name="T0" fmla="*/ 148369252 w 159"/>
              <a:gd name="T1" fmla="*/ 31361592 h 120"/>
              <a:gd name="T2" fmla="*/ 71436387 w 159"/>
              <a:gd name="T3" fmla="*/ 120967500 h 120"/>
              <a:gd name="T4" fmla="*/ 19782287 w 159"/>
              <a:gd name="T5" fmla="*/ 71684092 h 120"/>
              <a:gd name="T6" fmla="*/ 148369252 w 159"/>
              <a:gd name="T7" fmla="*/ 31361592 h 120"/>
              <a:gd name="T8" fmla="*/ 0 60000 65536"/>
              <a:gd name="T9" fmla="*/ 0 60000 65536"/>
              <a:gd name="T10" fmla="*/ 0 60000 65536"/>
              <a:gd name="T11" fmla="*/ 0 60000 65536"/>
              <a:gd name="T12" fmla="*/ 0 w 159"/>
              <a:gd name="T13" fmla="*/ 0 h 120"/>
              <a:gd name="T14" fmla="*/ 159 w 159"/>
              <a:gd name="T15" fmla="*/ 120 h 1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9" h="120">
                <a:moveTo>
                  <a:pt x="135" y="28"/>
                </a:moveTo>
                <a:cubicBezTo>
                  <a:pt x="159" y="57"/>
                  <a:pt x="111" y="97"/>
                  <a:pt x="65" y="108"/>
                </a:cubicBezTo>
                <a:cubicBezTo>
                  <a:pt x="20" y="120"/>
                  <a:pt x="0" y="84"/>
                  <a:pt x="18" y="64"/>
                </a:cubicBezTo>
                <a:cubicBezTo>
                  <a:pt x="68" y="37"/>
                  <a:pt x="111" y="0"/>
                  <a:pt x="135" y="28"/>
                </a:cubicBezTo>
                <a:close/>
              </a:path>
            </a:pathLst>
          </a:custGeom>
          <a:solidFill>
            <a:srgbClr val="A1E41C"/>
          </a:solidFill>
          <a:ln w="63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9" name="Freeform 70"/>
          <p:cNvSpPr>
            <a:spLocks/>
          </p:cNvSpPr>
          <p:nvPr/>
        </p:nvSpPr>
        <p:spPr bwMode="auto">
          <a:xfrm rot="20938717">
            <a:off x="1999764" y="2630024"/>
            <a:ext cx="598395" cy="488272"/>
          </a:xfrm>
          <a:custGeom>
            <a:avLst/>
            <a:gdLst>
              <a:gd name="T0" fmla="*/ 148369252 w 159"/>
              <a:gd name="T1" fmla="*/ 31361592 h 120"/>
              <a:gd name="T2" fmla="*/ 71436387 w 159"/>
              <a:gd name="T3" fmla="*/ 120967500 h 120"/>
              <a:gd name="T4" fmla="*/ 19782287 w 159"/>
              <a:gd name="T5" fmla="*/ 71684092 h 120"/>
              <a:gd name="T6" fmla="*/ 148369252 w 159"/>
              <a:gd name="T7" fmla="*/ 31361592 h 120"/>
              <a:gd name="T8" fmla="*/ 0 60000 65536"/>
              <a:gd name="T9" fmla="*/ 0 60000 65536"/>
              <a:gd name="T10" fmla="*/ 0 60000 65536"/>
              <a:gd name="T11" fmla="*/ 0 60000 65536"/>
              <a:gd name="T12" fmla="*/ 0 w 159"/>
              <a:gd name="T13" fmla="*/ 0 h 120"/>
              <a:gd name="T14" fmla="*/ 159 w 159"/>
              <a:gd name="T15" fmla="*/ 120 h 1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9" h="120">
                <a:moveTo>
                  <a:pt x="135" y="28"/>
                </a:moveTo>
                <a:cubicBezTo>
                  <a:pt x="159" y="57"/>
                  <a:pt x="111" y="97"/>
                  <a:pt x="65" y="108"/>
                </a:cubicBezTo>
                <a:cubicBezTo>
                  <a:pt x="20" y="120"/>
                  <a:pt x="0" y="84"/>
                  <a:pt x="18" y="64"/>
                </a:cubicBezTo>
                <a:cubicBezTo>
                  <a:pt x="68" y="37"/>
                  <a:pt x="111" y="0"/>
                  <a:pt x="135" y="28"/>
                </a:cubicBezTo>
                <a:close/>
              </a:path>
            </a:pathLst>
          </a:custGeom>
          <a:solidFill>
            <a:srgbClr val="A1E41C"/>
          </a:solidFill>
          <a:ln w="63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1" name="Freeform 46"/>
          <p:cNvSpPr>
            <a:spLocks/>
          </p:cNvSpPr>
          <p:nvPr/>
        </p:nvSpPr>
        <p:spPr bwMode="auto">
          <a:xfrm rot="19958384">
            <a:off x="2095970" y="2543149"/>
            <a:ext cx="342543" cy="502001"/>
          </a:xfrm>
          <a:custGeom>
            <a:avLst/>
            <a:gdLst>
              <a:gd name="T0" fmla="*/ 2147483647 w 92"/>
              <a:gd name="T1" fmla="*/ 0 h 136"/>
              <a:gd name="T2" fmla="*/ 0 w 92"/>
              <a:gd name="T3" fmla="*/ 2147483647 h 136"/>
              <a:gd name="T4" fmla="*/ 0 60000 65536"/>
              <a:gd name="T5" fmla="*/ 0 60000 65536"/>
              <a:gd name="T6" fmla="*/ 0 w 92"/>
              <a:gd name="T7" fmla="*/ 0 h 136"/>
              <a:gd name="T8" fmla="*/ 92 w 92"/>
              <a:gd name="T9" fmla="*/ 136 h 1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2" h="136">
                <a:moveTo>
                  <a:pt x="52" y="0"/>
                </a:moveTo>
                <a:cubicBezTo>
                  <a:pt x="92" y="32"/>
                  <a:pt x="92" y="64"/>
                  <a:pt x="0" y="136"/>
                </a:cubicBezTo>
              </a:path>
            </a:pathLst>
          </a:custGeom>
          <a:noFill/>
          <a:ln w="635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5" name="Freeform 8"/>
          <p:cNvSpPr>
            <a:spLocks/>
          </p:cNvSpPr>
          <p:nvPr/>
        </p:nvSpPr>
        <p:spPr bwMode="auto">
          <a:xfrm rot="19952270">
            <a:off x="6433584" y="3181486"/>
            <a:ext cx="342543" cy="513816"/>
          </a:xfrm>
          <a:custGeom>
            <a:avLst/>
            <a:gdLst>
              <a:gd name="T0" fmla="*/ 2147483647 w 92"/>
              <a:gd name="T1" fmla="*/ 0 h 136"/>
              <a:gd name="T2" fmla="*/ 0 w 92"/>
              <a:gd name="T3" fmla="*/ 2147483647 h 136"/>
              <a:gd name="T4" fmla="*/ 0 60000 65536"/>
              <a:gd name="T5" fmla="*/ 0 60000 65536"/>
              <a:gd name="T6" fmla="*/ 0 w 92"/>
              <a:gd name="T7" fmla="*/ 0 h 136"/>
              <a:gd name="T8" fmla="*/ 92 w 92"/>
              <a:gd name="T9" fmla="*/ 136 h 1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2" h="136">
                <a:moveTo>
                  <a:pt x="52" y="0"/>
                </a:moveTo>
                <a:cubicBezTo>
                  <a:pt x="92" y="32"/>
                  <a:pt x="92" y="64"/>
                  <a:pt x="0" y="136"/>
                </a:cubicBezTo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7" name="TextBox 9"/>
          <p:cNvSpPr txBox="1">
            <a:spLocks noChangeArrowheads="1"/>
          </p:cNvSpPr>
          <p:nvPr/>
        </p:nvSpPr>
        <p:spPr bwMode="auto">
          <a:xfrm>
            <a:off x="0" y="5257800"/>
            <a:ext cx="9144000" cy="1200329"/>
          </a:xfrm>
          <a:prstGeom prst="rect">
            <a:avLst/>
          </a:prstGeom>
          <a:solidFill>
            <a:schemeClr val="tx1">
              <a:alpha val="59999"/>
            </a:schemeClr>
          </a:solidFill>
          <a:ln w="9525">
            <a:noFill/>
            <a:miter lim="800000"/>
            <a:headEnd/>
            <a:tailEnd/>
          </a:ln>
        </p:spPr>
        <p:txBody>
          <a:bodyPr lIns="216000">
            <a:prstTxWarp prst="textNoShape">
              <a:avLst/>
            </a:prstTxWarp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hypothesis 2: uphill slopes are more accurate, downhill ones are less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609600" y="2586335"/>
            <a:ext cx="12618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Helvetica Neue Light"/>
                <a:cs typeface="Helvetica Neue Light"/>
              </a:rPr>
              <a:t>downhill</a:t>
            </a:r>
            <a:endParaRPr lang="fr-FR" dirty="0"/>
          </a:p>
        </p:txBody>
      </p:sp>
      <p:sp>
        <p:nvSpPr>
          <p:cNvPr id="58" name="Rectangle 57"/>
          <p:cNvSpPr/>
          <p:nvPr/>
        </p:nvSpPr>
        <p:spPr>
          <a:xfrm>
            <a:off x="6933555" y="3276600"/>
            <a:ext cx="12618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Helvetica Neue Light"/>
                <a:cs typeface="Helvetica Neue Light"/>
              </a:rPr>
              <a:t>downhill</a:t>
            </a:r>
            <a:endParaRPr lang="fr-FR" dirty="0"/>
          </a:p>
        </p:txBody>
      </p:sp>
      <p:sp>
        <p:nvSpPr>
          <p:cNvPr id="62" name="Rectangle 61"/>
          <p:cNvSpPr/>
          <p:nvPr/>
        </p:nvSpPr>
        <p:spPr>
          <a:xfrm>
            <a:off x="3435152" y="2738735"/>
            <a:ext cx="8626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Helvetica Neue Light"/>
                <a:cs typeface="Helvetica Neue Light"/>
              </a:rPr>
              <a:t>uphill</a:t>
            </a:r>
            <a:endParaRPr lang="fr-FR" dirty="0"/>
          </a:p>
        </p:txBody>
      </p:sp>
      <p:sp>
        <p:nvSpPr>
          <p:cNvPr id="63" name="Rectangle 62"/>
          <p:cNvSpPr/>
          <p:nvPr/>
        </p:nvSpPr>
        <p:spPr>
          <a:xfrm>
            <a:off x="4800600" y="2971800"/>
            <a:ext cx="8626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Helvetica Neue Light"/>
                <a:cs typeface="Helvetica Neue Light"/>
              </a:rPr>
              <a:t>uphill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7"/>
          <p:cNvSpPr>
            <a:spLocks noGrp="1"/>
          </p:cNvSpPr>
          <p:nvPr>
            <p:ph type="title"/>
          </p:nvPr>
        </p:nvSpPr>
        <p:spPr>
          <a:xfrm>
            <a:off x="152400" y="3581400"/>
            <a:ext cx="8839200" cy="1508125"/>
          </a:xfrm>
        </p:spPr>
        <p:txBody>
          <a:bodyPr>
            <a:noAutofit/>
          </a:bodyPr>
          <a:lstStyle/>
          <a:p>
            <a:pPr algn="r" eaLnBrk="1" hangingPunct="1">
              <a:defRPr/>
            </a:pPr>
            <a:r>
              <a:rPr lang="en-US" sz="5000" dirty="0" smtClean="0">
                <a:solidFill>
                  <a:schemeClr val="bg1">
                    <a:lumMod val="65000"/>
                  </a:schemeClr>
                </a:solidFill>
                <a:latin typeface="Helvetica Neue Light"/>
                <a:cs typeface="Helvetica Neue Light"/>
              </a:rPr>
              <a:t>a curved touch device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 descr="IMG_5505+crr 800px copy cop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11188"/>
            <a:ext cx="6213937" cy="5421124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5638800" y="228600"/>
            <a:ext cx="33528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00" dirty="0" smtClean="0">
                <a:latin typeface="Helvetica Neue Light"/>
                <a:cs typeface="Helvetica Neue Light"/>
              </a:rPr>
              <a:t>       LEDs</a:t>
            </a:r>
          </a:p>
          <a:p>
            <a:pPr algn="r"/>
            <a:r>
              <a:rPr lang="en-US" sz="2900" dirty="0" smtClean="0">
                <a:latin typeface="Helvetica Neue Light"/>
                <a:cs typeface="Helvetica Neue Light"/>
              </a:rPr>
              <a:t>(8 on each side)</a:t>
            </a:r>
            <a:endParaRPr lang="en-US" sz="2900" dirty="0">
              <a:latin typeface="Helvetica Neue Light"/>
              <a:cs typeface="Helvetica Neue Light"/>
            </a:endParaRPr>
          </a:p>
        </p:txBody>
      </p:sp>
      <p:cxnSp>
        <p:nvCxnSpPr>
          <p:cNvPr id="13" name="Connecteur droit 12"/>
          <p:cNvCxnSpPr/>
          <p:nvPr/>
        </p:nvCxnSpPr>
        <p:spPr>
          <a:xfrm flipV="1">
            <a:off x="5122632" y="611188"/>
            <a:ext cx="1091305" cy="520858"/>
          </a:xfrm>
          <a:prstGeom prst="line">
            <a:avLst/>
          </a:prstGeom>
          <a:ln>
            <a:solidFill>
              <a:schemeClr val="tx1"/>
            </a:solidFill>
            <a:head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ZoneTexte 8"/>
          <p:cNvSpPr txBox="1"/>
          <p:nvPr/>
        </p:nvSpPr>
        <p:spPr>
          <a:xfrm>
            <a:off x="5638800" y="6096000"/>
            <a:ext cx="327660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900" dirty="0" smtClean="0">
                <a:latin typeface="Helvetica Neue Light"/>
                <a:cs typeface="Helvetica Neue Light"/>
              </a:rPr>
              <a:t>(based on FTIR)</a:t>
            </a:r>
            <a:endParaRPr lang="en-US" sz="2900" dirty="0">
              <a:latin typeface="Helvetica Neue Light"/>
              <a:cs typeface="Helvetica Neue Light"/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6172200" y="2509391"/>
            <a:ext cx="190500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900" dirty="0" smtClean="0">
                <a:latin typeface="Helvetica Neue Light"/>
                <a:cs typeface="Helvetica Neue Light"/>
              </a:rPr>
              <a:t>top unit</a:t>
            </a:r>
            <a:endParaRPr lang="en-US" sz="2900" dirty="0">
              <a:latin typeface="Helvetica Neue Light"/>
              <a:cs typeface="Helvetica Neue Light"/>
            </a:endParaRPr>
          </a:p>
        </p:txBody>
      </p:sp>
      <p:cxnSp>
        <p:nvCxnSpPr>
          <p:cNvPr id="17" name="Connecteur droit 16"/>
          <p:cNvCxnSpPr/>
          <p:nvPr/>
        </p:nvCxnSpPr>
        <p:spPr>
          <a:xfrm>
            <a:off x="4572000" y="2819400"/>
            <a:ext cx="2057400" cy="1588"/>
          </a:xfrm>
          <a:prstGeom prst="line">
            <a:avLst/>
          </a:prstGeom>
          <a:ln>
            <a:solidFill>
              <a:schemeClr val="tx1"/>
            </a:solidFill>
            <a:head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6400800" y="4267200"/>
            <a:ext cx="1383655" cy="5386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900" dirty="0" smtClean="0">
                <a:solidFill>
                  <a:prstClr val="black"/>
                </a:solidFill>
                <a:latin typeface="Helvetica Neue Light"/>
                <a:cs typeface="Helvetica Neue Light"/>
              </a:rPr>
              <a:t>camera</a:t>
            </a:r>
            <a:endParaRPr lang="fr-FR" dirty="0"/>
          </a:p>
        </p:txBody>
      </p:sp>
      <p:cxnSp>
        <p:nvCxnSpPr>
          <p:cNvPr id="21" name="Connecteur droit 20"/>
          <p:cNvCxnSpPr/>
          <p:nvPr/>
        </p:nvCxnSpPr>
        <p:spPr>
          <a:xfrm>
            <a:off x="4267200" y="4572000"/>
            <a:ext cx="2057400" cy="1588"/>
          </a:xfrm>
          <a:prstGeom prst="line">
            <a:avLst/>
          </a:prstGeom>
          <a:ln>
            <a:solidFill>
              <a:schemeClr val="tx1"/>
            </a:solidFill>
            <a:head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IMG_5536+c 800px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0" y="5048250"/>
            <a:ext cx="9144000" cy="646331"/>
          </a:xfrm>
          <a:prstGeom prst="rect">
            <a:avLst/>
          </a:prstGeom>
          <a:solidFill>
            <a:schemeClr val="tx1">
              <a:alpha val="59999"/>
            </a:schemeClr>
          </a:solidFill>
          <a:ln w="9525">
            <a:noFill/>
            <a:miter lim="800000"/>
            <a:headEnd/>
            <a:tailEnd/>
          </a:ln>
        </p:spPr>
        <p:txBody>
          <a:bodyPr lIns="216000">
            <a:prstTxWarp prst="textNoShape">
              <a:avLst/>
            </a:prstTxWarp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4 switchable curvatures + 1 (flat)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/>
        </p:nvSpPr>
        <p:spPr>
          <a:xfrm>
            <a:off x="1600200" y="2057400"/>
            <a:ext cx="5181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fr-FR" dirty="0" smtClean="0"/>
              <a:t>Replace </a:t>
            </a:r>
            <a:r>
              <a:rPr lang="fr-FR" dirty="0" err="1" smtClean="0"/>
              <a:t>with</a:t>
            </a:r>
            <a:r>
              <a:rPr lang="fr-FR" dirty="0" smtClean="0"/>
              <a:t> real</a:t>
            </a:r>
            <a:endParaRPr lang="fr-FR" dirty="0"/>
          </a:p>
        </p:txBody>
      </p:sp>
      <p:grpSp>
        <p:nvGrpSpPr>
          <p:cNvPr id="16" name="Grouper 15"/>
          <p:cNvGrpSpPr/>
          <p:nvPr/>
        </p:nvGrpSpPr>
        <p:grpSpPr>
          <a:xfrm>
            <a:off x="-13550" y="1371600"/>
            <a:ext cx="9168944" cy="4200525"/>
            <a:chOff x="533400" y="2209800"/>
            <a:chExt cx="3048000" cy="1400175"/>
          </a:xfrm>
        </p:grpSpPr>
        <p:pic>
          <p:nvPicPr>
            <p:cNvPr id="6" name="Picture 3" descr="IMG_5577+G 800"/>
            <p:cNvPicPr>
              <a:picLocks noChangeAspect="1" noChangeArrowheads="1"/>
            </p:cNvPicPr>
            <p:nvPr/>
          </p:nvPicPr>
          <p:blipFill>
            <a:blip r:embed="rId3"/>
            <a:srcRect t="17361" b="21387"/>
            <a:stretch>
              <a:fillRect/>
            </a:stretch>
          </p:blipFill>
          <p:spPr bwMode="auto">
            <a:xfrm>
              <a:off x="533400" y="2209800"/>
              <a:ext cx="3048000" cy="1400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603250" y="2835275"/>
              <a:ext cx="392036" cy="12824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 sz="2500" b="1" dirty="0">
                  <a:latin typeface="Arial"/>
                  <a:ea typeface="Arial" charset="0"/>
                  <a:cs typeface="Arial"/>
                </a:rPr>
                <a:t>Ø</a:t>
              </a:r>
              <a:r>
                <a:rPr lang="en-US" sz="2500" b="1" dirty="0">
                  <a:latin typeface="Arial"/>
                  <a:cs typeface="Arial"/>
                </a:rPr>
                <a:t>13mm</a:t>
              </a:r>
            </a:p>
          </p:txBody>
        </p:sp>
        <p:sp>
          <p:nvSpPr>
            <p:cNvPr id="11" name="Text Box 5"/>
            <p:cNvSpPr txBox="1">
              <a:spLocks noChangeArrowheads="1"/>
            </p:cNvSpPr>
            <p:nvPr/>
          </p:nvSpPr>
          <p:spPr bwMode="auto">
            <a:xfrm>
              <a:off x="962025" y="2719388"/>
              <a:ext cx="380035" cy="12824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 sz="2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/>
                  <a:cs typeface="Arial"/>
                </a:rPr>
                <a:t>Ø16mm</a:t>
              </a:r>
            </a:p>
          </p:txBody>
        </p:sp>
        <p:sp>
          <p:nvSpPr>
            <p:cNvPr id="12" name="Text Box 6"/>
            <p:cNvSpPr txBox="1">
              <a:spLocks noChangeArrowheads="1"/>
            </p:cNvSpPr>
            <p:nvPr/>
          </p:nvSpPr>
          <p:spPr bwMode="auto">
            <a:xfrm>
              <a:off x="1303338" y="2603500"/>
              <a:ext cx="392036" cy="12824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 sz="2500" b="1" dirty="0">
                  <a:latin typeface="Arial"/>
                  <a:cs typeface="Arial"/>
                </a:rPr>
                <a:t>Ø19mm</a:t>
              </a:r>
            </a:p>
          </p:txBody>
        </p:sp>
        <p:sp>
          <p:nvSpPr>
            <p:cNvPr id="13" name="Text Box 7"/>
            <p:cNvSpPr txBox="1">
              <a:spLocks noChangeArrowheads="1"/>
            </p:cNvSpPr>
            <p:nvPr/>
          </p:nvSpPr>
          <p:spPr bwMode="auto">
            <a:xfrm>
              <a:off x="1681163" y="2487613"/>
              <a:ext cx="380035" cy="12824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 sz="2500" dirty="0">
                  <a:solidFill>
                    <a:srgbClr val="595959"/>
                  </a:solidFill>
                  <a:latin typeface="Arial"/>
                  <a:cs typeface="Arial"/>
                </a:rPr>
                <a:t>Ø25mm</a:t>
              </a:r>
            </a:p>
          </p:txBody>
        </p:sp>
        <p:sp>
          <p:nvSpPr>
            <p:cNvPr id="14" name="Text Box 8"/>
            <p:cNvSpPr txBox="1">
              <a:spLocks noChangeArrowheads="1"/>
            </p:cNvSpPr>
            <p:nvPr/>
          </p:nvSpPr>
          <p:spPr bwMode="auto">
            <a:xfrm>
              <a:off x="2128838" y="2384425"/>
              <a:ext cx="392036" cy="12824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 sz="2500" b="1" dirty="0">
                  <a:latin typeface="Arial"/>
                  <a:cs typeface="Arial"/>
                </a:rPr>
                <a:t>Ø32mm</a:t>
              </a:r>
            </a:p>
          </p:txBody>
        </p:sp>
        <p:sp>
          <p:nvSpPr>
            <p:cNvPr id="15" name="Text Box 9"/>
            <p:cNvSpPr txBox="1">
              <a:spLocks noChangeArrowheads="1"/>
            </p:cNvSpPr>
            <p:nvPr/>
          </p:nvSpPr>
          <p:spPr bwMode="auto">
            <a:xfrm>
              <a:off x="2876550" y="2590800"/>
              <a:ext cx="392036" cy="12824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 sz="2500" b="1" dirty="0">
                  <a:solidFill>
                    <a:schemeClr val="bg1"/>
                  </a:solidFill>
                  <a:latin typeface="Arial"/>
                  <a:cs typeface="Arial"/>
                </a:rPr>
                <a:t>Ø49mm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 txBox="1">
            <a:spLocks/>
          </p:cNvSpPr>
          <p:nvPr/>
        </p:nvSpPr>
        <p:spPr>
          <a:xfrm>
            <a:off x="228600" y="5664250"/>
            <a:ext cx="7315200" cy="11937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in Lines and Curves"/>
                <a:ea typeface="+mj-ea"/>
                <a:cs typeface="Thin Lines and Curves"/>
              </a:rPr>
              <a:t>PREVIEW</a:t>
            </a:r>
            <a:endParaRPr kumimoji="0" lang="fr-FR" sz="5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in Lines and Curves"/>
              <a:ea typeface="+mj-ea"/>
              <a:cs typeface="Thin Lines and Curves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0" y="538609"/>
            <a:ext cx="899160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900" dirty="0" smtClean="0">
                <a:solidFill>
                  <a:schemeClr val="bg1">
                    <a:lumMod val="50000"/>
                  </a:schemeClr>
                </a:solidFill>
                <a:latin typeface="Helvetica Neue Light"/>
                <a:cs typeface="Helvetica Neue Light"/>
              </a:rPr>
              <a:t>And here is the device we built to investigate that</a:t>
            </a:r>
            <a:endParaRPr lang="en-US" sz="2900" dirty="0">
              <a:solidFill>
                <a:schemeClr val="bg1">
                  <a:lumMod val="50000"/>
                </a:schemeClr>
              </a:solidFill>
              <a:latin typeface="Helvetica Neue Light"/>
              <a:cs typeface="Helvetica Neue Light"/>
            </a:endParaRPr>
          </a:p>
        </p:txBody>
      </p:sp>
      <p:pic>
        <p:nvPicPr>
          <p:cNvPr id="7" name="Device+XP.mov">
            <a:hlinkClick r:id="" action="ppaction://media"/>
          </p:cNvPr>
          <p:cNvPicPr/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1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7"/>
          <p:cNvSpPr>
            <a:spLocks noGrp="1"/>
          </p:cNvSpPr>
          <p:nvPr>
            <p:ph type="title"/>
          </p:nvPr>
        </p:nvSpPr>
        <p:spPr>
          <a:xfrm>
            <a:off x="152400" y="3581400"/>
            <a:ext cx="8839200" cy="1508125"/>
          </a:xfrm>
        </p:spPr>
        <p:txBody>
          <a:bodyPr>
            <a:noAutofit/>
          </a:bodyPr>
          <a:lstStyle/>
          <a:p>
            <a:pPr algn="r" eaLnBrk="1" hangingPunct="1">
              <a:defRPr/>
            </a:pPr>
            <a:r>
              <a:rPr lang="en-US" sz="5000" dirty="0" smtClean="0">
                <a:solidFill>
                  <a:schemeClr val="bg1">
                    <a:lumMod val="65000"/>
                  </a:schemeClr>
                </a:solidFill>
                <a:latin typeface="Helvetica Neue Light"/>
                <a:cs typeface="Helvetica Neue Light"/>
              </a:rPr>
              <a:t>now we have a device to check our hypotheses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moixa-sphere_quCtK_1144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1680" y="1981200"/>
            <a:ext cx="7152639" cy="48768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787994" y="6248400"/>
            <a:ext cx="120360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 smtClean="0">
                <a:latin typeface="Helvetica Neue Light"/>
                <a:ea typeface="+mj-ea"/>
                <a:cs typeface="Helvetica Neue Light"/>
              </a:rPr>
              <a:t>[</a:t>
            </a:r>
            <a:r>
              <a:rPr lang="en-US" sz="2600" dirty="0" err="1" smtClean="0">
                <a:latin typeface="Helvetica Neue Light"/>
                <a:ea typeface="+mj-ea"/>
                <a:cs typeface="Helvetica Neue Light"/>
              </a:rPr>
              <a:t>Moixa</a:t>
            </a:r>
            <a:r>
              <a:rPr lang="en-US" sz="2600" dirty="0" smtClean="0">
                <a:latin typeface="Helvetica Neue Light"/>
                <a:ea typeface="+mj-ea"/>
                <a:cs typeface="Helvetica Neue Light"/>
              </a:rPr>
              <a:t>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IMG_5503+crrrr 800px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1600200" y="2057400"/>
            <a:ext cx="5181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fr-FR" dirty="0" err="1" smtClean="0"/>
              <a:t>Video</a:t>
            </a:r>
            <a:r>
              <a:rPr lang="fr-FR" dirty="0" smtClean="0"/>
              <a:t> Sean </a:t>
            </a:r>
            <a:r>
              <a:rPr lang="fr-FR" dirty="0" err="1" smtClean="0"/>
              <a:t>Studie</a:t>
            </a:r>
            <a:endParaRPr lang="fr-FR" dirty="0"/>
          </a:p>
        </p:txBody>
      </p:sp>
      <p:pic>
        <p:nvPicPr>
          <p:cNvPr id="7" name="Study detailsFin.mov">
            <a:hlinkClick r:id="" action="ppaction://media"/>
          </p:cNvPr>
          <p:cNvPicPr/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66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IMG_5561+c 800px"/>
          <p:cNvPicPr>
            <a:picLocks noChangeAspect="1" noChangeArrowheads="1"/>
          </p:cNvPicPr>
          <p:nvPr/>
        </p:nvPicPr>
        <p:blipFill>
          <a:blip r:embed="rId3"/>
          <a:srcRect l="16667" t="38319" r="26924" b="675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0" y="5048250"/>
            <a:ext cx="9144000" cy="646331"/>
          </a:xfrm>
          <a:prstGeom prst="rect">
            <a:avLst/>
          </a:prstGeom>
          <a:solidFill>
            <a:schemeClr val="tx1">
              <a:alpha val="59999"/>
            </a:schemeClr>
          </a:solidFill>
          <a:ln w="9525">
            <a:noFill/>
            <a:miter lim="800000"/>
            <a:headEnd/>
            <a:tailEnd/>
          </a:ln>
        </p:spPr>
        <p:txBody>
          <a:bodyPr lIns="216000">
            <a:prstTxWarp prst="textNoShape">
              <a:avLst/>
            </a:prstTxWarp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9 different targets (slopes)</a:t>
            </a:r>
            <a:endParaRPr lang="en-US" sz="3600" dirty="0">
              <a:solidFill>
                <a:srgbClr val="FF9900"/>
              </a:solidFill>
            </a:endParaRPr>
          </a:p>
        </p:txBody>
      </p:sp>
      <p:sp>
        <p:nvSpPr>
          <p:cNvPr id="11" name="Ellipse 10"/>
          <p:cNvSpPr/>
          <p:nvPr/>
        </p:nvSpPr>
        <p:spPr>
          <a:xfrm rot="21234349">
            <a:off x="3527891" y="-344368"/>
            <a:ext cx="3756015" cy="3660536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49mmConvex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4049" y="49528"/>
            <a:ext cx="2800351" cy="2846072"/>
          </a:xfrm>
          <a:prstGeom prst="rect">
            <a:avLst/>
          </a:prstGeom>
        </p:spPr>
      </p:pic>
      <p:pic>
        <p:nvPicPr>
          <p:cNvPr id="8" name="Image 7" descr="49mmConcav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4048" y="4263388"/>
            <a:ext cx="2594612" cy="2594612"/>
          </a:xfrm>
          <a:prstGeom prst="rect">
            <a:avLst/>
          </a:prstGeom>
        </p:spPr>
      </p:pic>
      <p:pic>
        <p:nvPicPr>
          <p:cNvPr id="9" name="Image 8" descr="32mmConvex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76748" y="544792"/>
            <a:ext cx="2228852" cy="2023111"/>
          </a:xfrm>
          <a:prstGeom prst="rect">
            <a:avLst/>
          </a:prstGeom>
        </p:spPr>
      </p:pic>
      <p:pic>
        <p:nvPicPr>
          <p:cNvPr id="10" name="Image 9" descr="32mmConcav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98660" y="4600573"/>
            <a:ext cx="1771651" cy="1920242"/>
          </a:xfrm>
          <a:prstGeom prst="rect">
            <a:avLst/>
          </a:prstGeom>
        </p:spPr>
      </p:pic>
      <p:pic>
        <p:nvPicPr>
          <p:cNvPr id="11" name="Image 10" descr="19mmConvex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70311" y="796252"/>
            <a:ext cx="1657351" cy="1520191"/>
          </a:xfrm>
          <a:prstGeom prst="rect">
            <a:avLst/>
          </a:prstGeom>
        </p:spPr>
      </p:pic>
      <p:pic>
        <p:nvPicPr>
          <p:cNvPr id="12" name="Image 11" descr="19mmConcav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43649" y="4863464"/>
            <a:ext cx="1554481" cy="1394460"/>
          </a:xfrm>
          <a:prstGeom prst="rect">
            <a:avLst/>
          </a:prstGeom>
        </p:spPr>
      </p:pic>
      <p:pic>
        <p:nvPicPr>
          <p:cNvPr id="13" name="Image 12" descr="13mmConvex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01000" y="1030567"/>
            <a:ext cx="1131571" cy="1051561"/>
          </a:xfrm>
          <a:prstGeom prst="rect">
            <a:avLst/>
          </a:prstGeom>
        </p:spPr>
      </p:pic>
      <p:pic>
        <p:nvPicPr>
          <p:cNvPr id="14" name="Image 13" descr="13mmConcave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898130" y="4972049"/>
            <a:ext cx="1143000" cy="1177290"/>
          </a:xfrm>
          <a:prstGeom prst="rect">
            <a:avLst/>
          </a:prstGeom>
        </p:spPr>
      </p:pic>
      <p:pic>
        <p:nvPicPr>
          <p:cNvPr id="15" name="Image 14" descr="flat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152400" y="2274569"/>
            <a:ext cx="2983232" cy="2526031"/>
          </a:xfrm>
          <a:prstGeom prst="rect">
            <a:avLst/>
          </a:prstGeom>
        </p:spPr>
      </p:pic>
      <p:sp>
        <p:nvSpPr>
          <p:cNvPr id="16" name="Text Box 71"/>
          <p:cNvSpPr txBox="1">
            <a:spLocks noChangeArrowheads="1"/>
          </p:cNvSpPr>
          <p:nvPr/>
        </p:nvSpPr>
        <p:spPr bwMode="auto">
          <a:xfrm>
            <a:off x="7941664" y="3394075"/>
            <a:ext cx="1049936" cy="384721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pPr algn="l"/>
            <a:r>
              <a:rPr lang="en-US" sz="2500" dirty="0">
                <a:ea typeface="Arial" charset="0"/>
                <a:cs typeface="Arial" charset="0"/>
              </a:rPr>
              <a:t>Ø</a:t>
            </a:r>
            <a:r>
              <a:rPr lang="en-US" sz="2500" dirty="0"/>
              <a:t>13mm</a:t>
            </a:r>
          </a:p>
        </p:txBody>
      </p:sp>
      <p:sp>
        <p:nvSpPr>
          <p:cNvPr id="17" name="Text Box 72"/>
          <p:cNvSpPr txBox="1">
            <a:spLocks noChangeArrowheads="1"/>
          </p:cNvSpPr>
          <p:nvPr/>
        </p:nvSpPr>
        <p:spPr bwMode="auto">
          <a:xfrm>
            <a:off x="6646264" y="3394075"/>
            <a:ext cx="1049936" cy="384721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pPr algn="l"/>
            <a:r>
              <a:rPr lang="en-US" sz="2500" dirty="0">
                <a:ea typeface="Arial" charset="0"/>
                <a:cs typeface="Arial" charset="0"/>
              </a:rPr>
              <a:t>Ø</a:t>
            </a:r>
            <a:r>
              <a:rPr lang="en-US" sz="2500" dirty="0"/>
              <a:t>19mm</a:t>
            </a:r>
          </a:p>
        </p:txBody>
      </p:sp>
      <p:sp>
        <p:nvSpPr>
          <p:cNvPr id="18" name="Text Box 73"/>
          <p:cNvSpPr txBox="1">
            <a:spLocks noChangeArrowheads="1"/>
          </p:cNvSpPr>
          <p:nvPr/>
        </p:nvSpPr>
        <p:spPr bwMode="auto">
          <a:xfrm>
            <a:off x="5029200" y="3394075"/>
            <a:ext cx="1049936" cy="384721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pPr algn="l"/>
            <a:r>
              <a:rPr lang="en-US" sz="2500" dirty="0">
                <a:ea typeface="Arial" charset="0"/>
                <a:cs typeface="Arial" charset="0"/>
              </a:rPr>
              <a:t>Ø</a:t>
            </a:r>
            <a:r>
              <a:rPr lang="en-US" sz="2500" dirty="0"/>
              <a:t>32mm</a:t>
            </a:r>
          </a:p>
        </p:txBody>
      </p:sp>
      <p:sp>
        <p:nvSpPr>
          <p:cNvPr id="19" name="Text Box 74"/>
          <p:cNvSpPr txBox="1">
            <a:spLocks noChangeArrowheads="1"/>
          </p:cNvSpPr>
          <p:nvPr/>
        </p:nvSpPr>
        <p:spPr bwMode="auto">
          <a:xfrm>
            <a:off x="2830832" y="3394075"/>
            <a:ext cx="1049936" cy="384721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pPr algn="l"/>
            <a:r>
              <a:rPr lang="en-US" sz="2500" dirty="0">
                <a:ea typeface="Arial" charset="0"/>
                <a:cs typeface="Arial" charset="0"/>
              </a:rPr>
              <a:t>Ø</a:t>
            </a:r>
            <a:r>
              <a:rPr lang="en-US" sz="2500" dirty="0"/>
              <a:t>49mm</a:t>
            </a:r>
          </a:p>
        </p:txBody>
      </p:sp>
      <p:sp>
        <p:nvSpPr>
          <p:cNvPr id="20" name="Text Box 75"/>
          <p:cNvSpPr txBox="1">
            <a:spLocks noChangeArrowheads="1"/>
          </p:cNvSpPr>
          <p:nvPr/>
        </p:nvSpPr>
        <p:spPr bwMode="auto">
          <a:xfrm>
            <a:off x="142859" y="4415879"/>
            <a:ext cx="847741" cy="384721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spAutoFit/>
          </a:bodyPr>
          <a:lstStyle/>
          <a:p>
            <a:pPr algn="l"/>
            <a:r>
              <a:rPr lang="en-US" sz="2500" dirty="0">
                <a:ea typeface="Arial" charset="0"/>
                <a:cs typeface="Arial" charset="0"/>
              </a:rPr>
              <a:t>flat</a:t>
            </a:r>
            <a:endParaRPr lang="en-US" sz="2500" dirty="0"/>
          </a:p>
        </p:txBody>
      </p:sp>
      <p:sp>
        <p:nvSpPr>
          <p:cNvPr id="32" name="Virage 31"/>
          <p:cNvSpPr/>
          <p:nvPr/>
        </p:nvSpPr>
        <p:spPr>
          <a:xfrm>
            <a:off x="142859" y="1066800"/>
            <a:ext cx="1794530" cy="1108748"/>
          </a:xfrm>
          <a:prstGeom prst="bentArrow">
            <a:avLst>
              <a:gd name="adj1" fmla="val 51866"/>
              <a:gd name="adj2" fmla="val 41971"/>
              <a:gd name="adj3" fmla="val 50000"/>
              <a:gd name="adj4" fmla="val 93863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4" name="Text Box 75"/>
          <p:cNvSpPr txBox="1">
            <a:spLocks noChangeArrowheads="1"/>
          </p:cNvSpPr>
          <p:nvPr/>
        </p:nvSpPr>
        <p:spPr bwMode="auto">
          <a:xfrm>
            <a:off x="550507" y="1371600"/>
            <a:ext cx="1016364" cy="384721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spAutoFit/>
          </a:bodyPr>
          <a:lstStyle/>
          <a:p>
            <a:pPr algn="l"/>
            <a:r>
              <a:rPr lang="en-US" sz="2500" dirty="0" smtClean="0">
                <a:solidFill>
                  <a:srgbClr val="7F7F7F"/>
                </a:solidFill>
                <a:ea typeface="Arial" charset="0"/>
                <a:cs typeface="Arial" charset="0"/>
              </a:rPr>
              <a:t>convex</a:t>
            </a:r>
            <a:endParaRPr lang="en-US" sz="2500" dirty="0">
              <a:solidFill>
                <a:srgbClr val="7F7F7F"/>
              </a:solidFill>
            </a:endParaRPr>
          </a:p>
        </p:txBody>
      </p:sp>
      <p:sp>
        <p:nvSpPr>
          <p:cNvPr id="35" name="Virage 34"/>
          <p:cNvSpPr/>
          <p:nvPr/>
        </p:nvSpPr>
        <p:spPr>
          <a:xfrm flipV="1">
            <a:off x="142859" y="5029200"/>
            <a:ext cx="1794530" cy="1186815"/>
          </a:xfrm>
          <a:prstGeom prst="bentArrow">
            <a:avLst>
              <a:gd name="adj1" fmla="val 51866"/>
              <a:gd name="adj2" fmla="val 41971"/>
              <a:gd name="adj3" fmla="val 50000"/>
              <a:gd name="adj4" fmla="val 93863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6" name="Text Box 75"/>
          <p:cNvSpPr txBox="1">
            <a:spLocks noChangeArrowheads="1"/>
          </p:cNvSpPr>
          <p:nvPr/>
        </p:nvSpPr>
        <p:spPr bwMode="auto">
          <a:xfrm>
            <a:off x="560047" y="5482679"/>
            <a:ext cx="1364001" cy="384721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spAutoFit/>
          </a:bodyPr>
          <a:lstStyle/>
          <a:p>
            <a:pPr algn="l"/>
            <a:r>
              <a:rPr lang="en-US" sz="25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Arial" charset="0"/>
                <a:cs typeface="Arial" charset="0"/>
              </a:rPr>
              <a:t>concave</a:t>
            </a:r>
            <a:endParaRPr lang="en-US" sz="25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4" name="Image 23" descr="Finger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326654">
            <a:off x="3004722" y="1315892"/>
            <a:ext cx="1315919" cy="1319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8"/>
          <p:cNvSpPr>
            <a:spLocks/>
          </p:cNvSpPr>
          <p:nvPr/>
        </p:nvSpPr>
        <p:spPr bwMode="auto">
          <a:xfrm>
            <a:off x="163703" y="2834734"/>
            <a:ext cx="4549393" cy="730736"/>
          </a:xfrm>
          <a:custGeom>
            <a:avLst/>
            <a:gdLst>
              <a:gd name="T0" fmla="*/ 0 w 864"/>
              <a:gd name="T1" fmla="*/ 378179268 h 144"/>
              <a:gd name="T2" fmla="*/ 1150031385 w 864"/>
              <a:gd name="T3" fmla="*/ 0 h 144"/>
              <a:gd name="T4" fmla="*/ 2147483647 w 864"/>
              <a:gd name="T5" fmla="*/ 378179268 h 144"/>
              <a:gd name="T6" fmla="*/ 0 60000 65536"/>
              <a:gd name="T7" fmla="*/ 0 60000 65536"/>
              <a:gd name="T8" fmla="*/ 0 60000 65536"/>
              <a:gd name="T9" fmla="*/ 0 w 864"/>
              <a:gd name="T10" fmla="*/ 0 h 144"/>
              <a:gd name="T11" fmla="*/ 864 w 864"/>
              <a:gd name="T12" fmla="*/ 144 h 1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64" h="144">
                <a:moveTo>
                  <a:pt x="0" y="144"/>
                </a:moveTo>
                <a:lnTo>
                  <a:pt x="432" y="0"/>
                </a:lnTo>
                <a:lnTo>
                  <a:pt x="864" y="144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4" name="Freeform 10"/>
          <p:cNvSpPr>
            <a:spLocks/>
          </p:cNvSpPr>
          <p:nvPr/>
        </p:nvSpPr>
        <p:spPr bwMode="auto">
          <a:xfrm>
            <a:off x="733224" y="2624070"/>
            <a:ext cx="3281528" cy="1152063"/>
          </a:xfrm>
          <a:custGeom>
            <a:avLst/>
            <a:gdLst>
              <a:gd name="T0" fmla="*/ 0 w 624"/>
              <a:gd name="T1" fmla="*/ 576427306 h 225"/>
              <a:gd name="T2" fmla="*/ 872262923 w 624"/>
              <a:gd name="T3" fmla="*/ 2656625 h 225"/>
              <a:gd name="T4" fmla="*/ 1659428128 w 624"/>
              <a:gd name="T5" fmla="*/ 597678668 h 225"/>
              <a:gd name="T6" fmla="*/ 0 60000 65536"/>
              <a:gd name="T7" fmla="*/ 0 60000 65536"/>
              <a:gd name="T8" fmla="*/ 0 60000 65536"/>
              <a:gd name="T9" fmla="*/ 0 w 624"/>
              <a:gd name="T10" fmla="*/ 0 h 225"/>
              <a:gd name="T11" fmla="*/ 624 w 624"/>
              <a:gd name="T12" fmla="*/ 225 h 2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24" h="225">
                <a:moveTo>
                  <a:pt x="0" y="217"/>
                </a:moveTo>
                <a:cubicBezTo>
                  <a:pt x="156" y="201"/>
                  <a:pt x="224" y="0"/>
                  <a:pt x="328" y="1"/>
                </a:cubicBezTo>
                <a:cubicBezTo>
                  <a:pt x="432" y="2"/>
                  <a:pt x="452" y="189"/>
                  <a:pt x="624" y="225"/>
                </a:cubicBezTo>
              </a:path>
            </a:pathLst>
          </a:custGeom>
          <a:solidFill>
            <a:schemeClr val="bg1"/>
          </a:solidFill>
          <a:ln w="635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grpSp>
        <p:nvGrpSpPr>
          <p:cNvPr id="2" name="Grouper 20"/>
          <p:cNvGrpSpPr/>
          <p:nvPr/>
        </p:nvGrpSpPr>
        <p:grpSpPr>
          <a:xfrm>
            <a:off x="4552142" y="2057402"/>
            <a:ext cx="4515658" cy="1893698"/>
            <a:chOff x="5865414" y="3267527"/>
            <a:chExt cx="3126186" cy="1311005"/>
          </a:xfrm>
        </p:grpSpPr>
        <p:sp>
          <p:nvSpPr>
            <p:cNvPr id="22" name="Freeform 16"/>
            <p:cNvSpPr>
              <a:spLocks/>
            </p:cNvSpPr>
            <p:nvPr/>
          </p:nvSpPr>
          <p:spPr bwMode="auto">
            <a:xfrm rot="20458765">
              <a:off x="6899710" y="3267527"/>
              <a:ext cx="1863598" cy="1170376"/>
            </a:xfrm>
            <a:custGeom>
              <a:avLst/>
              <a:gdLst>
                <a:gd name="T0" fmla="*/ 727744784 w 556"/>
                <a:gd name="T1" fmla="*/ 6825267 h 361"/>
                <a:gd name="T2" fmla="*/ 0 w 556"/>
                <a:gd name="T3" fmla="*/ 696183203 h 361"/>
                <a:gd name="T4" fmla="*/ 237257943 w 556"/>
                <a:gd name="T5" fmla="*/ 787187736 h 361"/>
                <a:gd name="T6" fmla="*/ 657024478 w 556"/>
                <a:gd name="T7" fmla="*/ 486873080 h 361"/>
                <a:gd name="T8" fmla="*/ 1268421053 w 556"/>
                <a:gd name="T9" fmla="*/ 0 h 3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6"/>
                <a:gd name="T16" fmla="*/ 0 h 361"/>
                <a:gd name="T17" fmla="*/ 556 w 556"/>
                <a:gd name="T18" fmla="*/ 361 h 3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6" h="361">
                  <a:moveTo>
                    <a:pt x="319" y="3"/>
                  </a:moveTo>
                  <a:cubicBezTo>
                    <a:pt x="266" y="53"/>
                    <a:pt x="36" y="249"/>
                    <a:pt x="0" y="306"/>
                  </a:cubicBezTo>
                  <a:cubicBezTo>
                    <a:pt x="0" y="338"/>
                    <a:pt x="56" y="361"/>
                    <a:pt x="104" y="346"/>
                  </a:cubicBezTo>
                  <a:cubicBezTo>
                    <a:pt x="152" y="331"/>
                    <a:pt x="256" y="246"/>
                    <a:pt x="288" y="214"/>
                  </a:cubicBezTo>
                  <a:cubicBezTo>
                    <a:pt x="320" y="182"/>
                    <a:pt x="500" y="45"/>
                    <a:pt x="556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" name="Freeform 12"/>
            <p:cNvSpPr>
              <a:spLocks/>
            </p:cNvSpPr>
            <p:nvPr/>
          </p:nvSpPr>
          <p:spPr bwMode="auto">
            <a:xfrm>
              <a:off x="5865414" y="3276601"/>
              <a:ext cx="3126186" cy="503535"/>
            </a:xfrm>
            <a:custGeom>
              <a:avLst/>
              <a:gdLst>
                <a:gd name="T0" fmla="*/ 0 w 864"/>
                <a:gd name="T1" fmla="*/ 378179268 h 144"/>
                <a:gd name="T2" fmla="*/ 1150031385 w 864"/>
                <a:gd name="T3" fmla="*/ 0 h 144"/>
                <a:gd name="T4" fmla="*/ 2147483647 w 864"/>
                <a:gd name="T5" fmla="*/ 378179268 h 144"/>
                <a:gd name="T6" fmla="*/ 0 60000 65536"/>
                <a:gd name="T7" fmla="*/ 0 60000 65536"/>
                <a:gd name="T8" fmla="*/ 0 60000 65536"/>
                <a:gd name="T9" fmla="*/ 0 w 864"/>
                <a:gd name="T10" fmla="*/ 0 h 144"/>
                <a:gd name="T11" fmla="*/ 864 w 864"/>
                <a:gd name="T12" fmla="*/ 144 h 1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4" h="144">
                  <a:moveTo>
                    <a:pt x="0" y="144"/>
                  </a:moveTo>
                  <a:lnTo>
                    <a:pt x="432" y="0"/>
                  </a:lnTo>
                  <a:lnTo>
                    <a:pt x="864" y="144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auto">
            <a:xfrm rot="10800000">
              <a:off x="6233476" y="3789208"/>
              <a:ext cx="2259610" cy="789324"/>
            </a:xfrm>
            <a:custGeom>
              <a:avLst/>
              <a:gdLst>
                <a:gd name="T0" fmla="*/ 0 w 624"/>
                <a:gd name="T1" fmla="*/ 576427306 h 225"/>
                <a:gd name="T2" fmla="*/ 872265411 w 624"/>
                <a:gd name="T3" fmla="*/ 2656625 h 225"/>
                <a:gd name="T4" fmla="*/ 1659431389 w 624"/>
                <a:gd name="T5" fmla="*/ 597678668 h 225"/>
                <a:gd name="T6" fmla="*/ 0 60000 65536"/>
                <a:gd name="T7" fmla="*/ 0 60000 65536"/>
                <a:gd name="T8" fmla="*/ 0 60000 65536"/>
                <a:gd name="T9" fmla="*/ 0 w 624"/>
                <a:gd name="T10" fmla="*/ 0 h 225"/>
                <a:gd name="T11" fmla="*/ 624 w 624"/>
                <a:gd name="T12" fmla="*/ 225 h 2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225">
                  <a:moveTo>
                    <a:pt x="0" y="217"/>
                  </a:moveTo>
                  <a:cubicBezTo>
                    <a:pt x="156" y="201"/>
                    <a:pt x="224" y="0"/>
                    <a:pt x="328" y="1"/>
                  </a:cubicBezTo>
                  <a:cubicBezTo>
                    <a:pt x="432" y="2"/>
                    <a:pt x="452" y="189"/>
                    <a:pt x="624" y="225"/>
                  </a:cubicBez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rot="10800000"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24" name="Rectangle 23"/>
          <p:cNvSpPr/>
          <p:nvPr/>
        </p:nvSpPr>
        <p:spPr>
          <a:xfrm>
            <a:off x="5257800" y="4114800"/>
            <a:ext cx="32382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Helvetica Neue Light"/>
                <a:ea typeface="+mj-ea"/>
                <a:cs typeface="Helvetica Neue Light"/>
              </a:rPr>
              <a:t>concave hugs more</a:t>
            </a:r>
            <a:endParaRPr lang="fr-FR" sz="2800" dirty="0"/>
          </a:p>
        </p:txBody>
      </p:sp>
      <p:sp>
        <p:nvSpPr>
          <p:cNvPr id="32" name="Rectangle 31"/>
          <p:cNvSpPr/>
          <p:nvPr/>
        </p:nvSpPr>
        <p:spPr>
          <a:xfrm>
            <a:off x="1676400" y="4124980"/>
            <a:ext cx="13003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Helvetica Neue Light"/>
                <a:ea typeface="+mj-ea"/>
                <a:cs typeface="Helvetica Neue Light"/>
              </a:rPr>
              <a:t>convex</a:t>
            </a:r>
            <a:endParaRPr lang="fr-FR" sz="2800" dirty="0"/>
          </a:p>
        </p:txBody>
      </p:sp>
      <p:sp>
        <p:nvSpPr>
          <p:cNvPr id="33" name="TextBox 9"/>
          <p:cNvSpPr txBox="1">
            <a:spLocks noChangeArrowheads="1"/>
          </p:cNvSpPr>
          <p:nvPr/>
        </p:nvSpPr>
        <p:spPr bwMode="auto">
          <a:xfrm>
            <a:off x="0" y="5257800"/>
            <a:ext cx="9144000" cy="1200329"/>
          </a:xfrm>
          <a:prstGeom prst="rect">
            <a:avLst/>
          </a:prstGeom>
          <a:solidFill>
            <a:schemeClr val="tx1">
              <a:alpha val="59999"/>
            </a:schemeClr>
          </a:solidFill>
          <a:ln w="9525">
            <a:noFill/>
            <a:miter lim="800000"/>
            <a:headEnd/>
            <a:tailEnd/>
          </a:ln>
        </p:spPr>
        <p:txBody>
          <a:bodyPr lIns="216000">
            <a:prstTxWarp prst="textNoShape">
              <a:avLst/>
            </a:prstTxWarp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hypothesis 1: convex surfaces are more accurate, concave are less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38" name="Oval 17"/>
          <p:cNvSpPr>
            <a:spLocks noChangeArrowheads="1"/>
          </p:cNvSpPr>
          <p:nvPr/>
        </p:nvSpPr>
        <p:spPr bwMode="auto">
          <a:xfrm rot="21414459">
            <a:off x="2232638" y="2538243"/>
            <a:ext cx="366121" cy="177749"/>
          </a:xfrm>
          <a:prstGeom prst="ellipse">
            <a:avLst/>
          </a:prstGeom>
          <a:solidFill>
            <a:srgbClr val="A1E41C"/>
          </a:solidFill>
          <a:ln w="63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9" name="Freeform 6"/>
          <p:cNvSpPr>
            <a:spLocks/>
          </p:cNvSpPr>
          <p:nvPr/>
        </p:nvSpPr>
        <p:spPr bwMode="auto">
          <a:xfrm>
            <a:off x="2184147" y="1616837"/>
            <a:ext cx="1159385" cy="1145482"/>
          </a:xfrm>
          <a:custGeom>
            <a:avLst/>
            <a:gdLst>
              <a:gd name="T0" fmla="*/ 256 w 171"/>
              <a:gd name="T1" fmla="*/ 0 h 174"/>
              <a:gd name="T2" fmla="*/ 0 w 171"/>
              <a:gd name="T3" fmla="*/ 239 h 174"/>
              <a:gd name="T4" fmla="*/ 94 w 171"/>
              <a:gd name="T5" fmla="*/ 275 h 174"/>
              <a:gd name="T6" fmla="*/ 259 w 171"/>
              <a:gd name="T7" fmla="*/ 156 h 174"/>
              <a:gd name="T8" fmla="*/ 370 w 171"/>
              <a:gd name="T9" fmla="*/ 60 h 1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1"/>
              <a:gd name="T16" fmla="*/ 0 h 174"/>
              <a:gd name="T17" fmla="*/ 411 w 171"/>
              <a:gd name="T18" fmla="*/ 321 h 17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1" h="174">
                <a:moveTo>
                  <a:pt x="70" y="0"/>
                </a:moveTo>
                <a:cubicBezTo>
                  <a:pt x="59" y="25"/>
                  <a:pt x="0" y="124"/>
                  <a:pt x="2" y="149"/>
                </a:cubicBezTo>
                <a:cubicBezTo>
                  <a:pt x="4" y="174"/>
                  <a:pt x="53" y="171"/>
                  <a:pt x="82" y="148"/>
                </a:cubicBezTo>
                <a:cubicBezTo>
                  <a:pt x="110" y="126"/>
                  <a:pt x="156" y="35"/>
                  <a:pt x="171" y="13"/>
                </a:cubicBez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0" name="Freeform 7"/>
          <p:cNvSpPr>
            <a:spLocks/>
          </p:cNvSpPr>
          <p:nvPr/>
        </p:nvSpPr>
        <p:spPr bwMode="auto">
          <a:xfrm rot="20330777">
            <a:off x="2326529" y="1998664"/>
            <a:ext cx="454259" cy="638575"/>
          </a:xfrm>
          <a:custGeom>
            <a:avLst/>
            <a:gdLst>
              <a:gd name="T0" fmla="*/ 48 w 92"/>
              <a:gd name="T1" fmla="*/ 0 h 136"/>
              <a:gd name="T2" fmla="*/ 0 w 92"/>
              <a:gd name="T3" fmla="*/ 122 h 136"/>
              <a:gd name="T4" fmla="*/ 0 60000 65536"/>
              <a:gd name="T5" fmla="*/ 0 60000 65536"/>
              <a:gd name="T6" fmla="*/ 0 w 92"/>
              <a:gd name="T7" fmla="*/ 0 h 136"/>
              <a:gd name="T8" fmla="*/ 92 w 92"/>
              <a:gd name="T9" fmla="*/ 136 h 1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2" h="136">
                <a:moveTo>
                  <a:pt x="52" y="0"/>
                </a:moveTo>
                <a:cubicBezTo>
                  <a:pt x="92" y="32"/>
                  <a:pt x="92" y="64"/>
                  <a:pt x="0" y="136"/>
                </a:cubicBezTo>
              </a:path>
            </a:pathLst>
          </a:custGeom>
          <a:noFill/>
          <a:ln w="635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5" name="Freeform 45"/>
          <p:cNvSpPr>
            <a:spLocks/>
          </p:cNvSpPr>
          <p:nvPr/>
        </p:nvSpPr>
        <p:spPr bwMode="auto">
          <a:xfrm rot="21172376">
            <a:off x="6407490" y="3392150"/>
            <a:ext cx="950999" cy="589732"/>
          </a:xfrm>
          <a:custGeom>
            <a:avLst/>
            <a:gdLst>
              <a:gd name="T0" fmla="*/ 214313 w 159"/>
              <a:gd name="T1" fmla="*/ 44450 h 120"/>
              <a:gd name="T2" fmla="*/ 103188 w 159"/>
              <a:gd name="T3" fmla="*/ 171450 h 120"/>
              <a:gd name="T4" fmla="*/ 28575 w 159"/>
              <a:gd name="T5" fmla="*/ 101600 h 120"/>
              <a:gd name="T6" fmla="*/ 214313 w 159"/>
              <a:gd name="T7" fmla="*/ 44450 h 120"/>
              <a:gd name="T8" fmla="*/ 0 60000 65536"/>
              <a:gd name="T9" fmla="*/ 0 60000 65536"/>
              <a:gd name="T10" fmla="*/ 0 60000 65536"/>
              <a:gd name="T11" fmla="*/ 0 60000 65536"/>
              <a:gd name="T12" fmla="*/ 0 w 159"/>
              <a:gd name="T13" fmla="*/ 0 h 120"/>
              <a:gd name="T14" fmla="*/ 159 w 159"/>
              <a:gd name="T15" fmla="*/ 120 h 1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9" h="120">
                <a:moveTo>
                  <a:pt x="135" y="28"/>
                </a:moveTo>
                <a:cubicBezTo>
                  <a:pt x="159" y="57"/>
                  <a:pt x="111" y="97"/>
                  <a:pt x="65" y="108"/>
                </a:cubicBezTo>
                <a:cubicBezTo>
                  <a:pt x="20" y="120"/>
                  <a:pt x="0" y="84"/>
                  <a:pt x="18" y="64"/>
                </a:cubicBezTo>
                <a:cubicBezTo>
                  <a:pt x="68" y="37"/>
                  <a:pt x="111" y="0"/>
                  <a:pt x="135" y="28"/>
                </a:cubicBezTo>
                <a:close/>
              </a:path>
            </a:pathLst>
          </a:custGeom>
          <a:solidFill>
            <a:srgbClr val="A1E41C"/>
          </a:solidFill>
          <a:ln w="63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8" name="Freeform 6"/>
          <p:cNvSpPr>
            <a:spLocks/>
          </p:cNvSpPr>
          <p:nvPr/>
        </p:nvSpPr>
        <p:spPr bwMode="auto">
          <a:xfrm>
            <a:off x="6460615" y="2819400"/>
            <a:ext cx="1159385" cy="1145482"/>
          </a:xfrm>
          <a:custGeom>
            <a:avLst/>
            <a:gdLst>
              <a:gd name="T0" fmla="*/ 256 w 171"/>
              <a:gd name="T1" fmla="*/ 0 h 174"/>
              <a:gd name="T2" fmla="*/ 0 w 171"/>
              <a:gd name="T3" fmla="*/ 239 h 174"/>
              <a:gd name="T4" fmla="*/ 94 w 171"/>
              <a:gd name="T5" fmla="*/ 275 h 174"/>
              <a:gd name="T6" fmla="*/ 259 w 171"/>
              <a:gd name="T7" fmla="*/ 156 h 174"/>
              <a:gd name="T8" fmla="*/ 370 w 171"/>
              <a:gd name="T9" fmla="*/ 60 h 1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1"/>
              <a:gd name="T16" fmla="*/ 0 h 174"/>
              <a:gd name="T17" fmla="*/ 411 w 171"/>
              <a:gd name="T18" fmla="*/ 321 h 17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1" h="174">
                <a:moveTo>
                  <a:pt x="70" y="0"/>
                </a:moveTo>
                <a:cubicBezTo>
                  <a:pt x="59" y="25"/>
                  <a:pt x="0" y="124"/>
                  <a:pt x="2" y="149"/>
                </a:cubicBezTo>
                <a:cubicBezTo>
                  <a:pt x="4" y="174"/>
                  <a:pt x="53" y="171"/>
                  <a:pt x="82" y="148"/>
                </a:cubicBezTo>
                <a:cubicBezTo>
                  <a:pt x="110" y="126"/>
                  <a:pt x="156" y="35"/>
                  <a:pt x="171" y="13"/>
                </a:cubicBez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9" name="Freeform 7"/>
          <p:cNvSpPr>
            <a:spLocks/>
          </p:cNvSpPr>
          <p:nvPr/>
        </p:nvSpPr>
        <p:spPr bwMode="auto">
          <a:xfrm rot="20330777">
            <a:off x="6602997" y="3201227"/>
            <a:ext cx="454259" cy="638575"/>
          </a:xfrm>
          <a:custGeom>
            <a:avLst/>
            <a:gdLst>
              <a:gd name="T0" fmla="*/ 48 w 92"/>
              <a:gd name="T1" fmla="*/ 0 h 136"/>
              <a:gd name="T2" fmla="*/ 0 w 92"/>
              <a:gd name="T3" fmla="*/ 122 h 136"/>
              <a:gd name="T4" fmla="*/ 0 60000 65536"/>
              <a:gd name="T5" fmla="*/ 0 60000 65536"/>
              <a:gd name="T6" fmla="*/ 0 w 92"/>
              <a:gd name="T7" fmla="*/ 0 h 136"/>
              <a:gd name="T8" fmla="*/ 92 w 92"/>
              <a:gd name="T9" fmla="*/ 136 h 1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2" h="136">
                <a:moveTo>
                  <a:pt x="52" y="0"/>
                </a:moveTo>
                <a:cubicBezTo>
                  <a:pt x="92" y="32"/>
                  <a:pt x="92" y="64"/>
                  <a:pt x="0" y="136"/>
                </a:cubicBezTo>
              </a:path>
            </a:pathLst>
          </a:custGeom>
          <a:noFill/>
          <a:ln w="635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sprea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39" y="1531044"/>
            <a:ext cx="8872161" cy="4641155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304800" y="250448"/>
            <a:ext cx="4920968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 smtClean="0">
                <a:latin typeface="Helvetica Neue Light"/>
                <a:cs typeface="Helvetica Neue Light"/>
              </a:rPr>
              <a:t>SPREAD or minimum button size </a:t>
            </a:r>
          </a:p>
          <a:p>
            <a:r>
              <a:rPr lang="en-US" sz="2600" dirty="0" smtClean="0">
                <a:latin typeface="Helvetica Neue Light"/>
                <a:cs typeface="Helvetica Neue Light"/>
              </a:rPr>
              <a:t>(in mm)</a:t>
            </a:r>
            <a:endParaRPr lang="fr-FR" sz="2600" dirty="0"/>
          </a:p>
        </p:txBody>
      </p:sp>
      <p:sp>
        <p:nvSpPr>
          <p:cNvPr id="14" name="Rectangle à coins arrondis 13"/>
          <p:cNvSpPr/>
          <p:nvPr/>
        </p:nvSpPr>
        <p:spPr>
          <a:xfrm>
            <a:off x="4158968" y="1607244"/>
            <a:ext cx="1066800" cy="4564956"/>
          </a:xfrm>
          <a:prstGeom prst="roundRect">
            <a:avLst/>
          </a:prstGeom>
          <a:noFill/>
          <a:ln w="508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à coins arrondis 16"/>
          <p:cNvSpPr/>
          <p:nvPr/>
        </p:nvSpPr>
        <p:spPr>
          <a:xfrm>
            <a:off x="838200" y="2514601"/>
            <a:ext cx="2667000" cy="3657598"/>
          </a:xfrm>
          <a:prstGeom prst="roundRect">
            <a:avLst/>
          </a:prstGeom>
          <a:noFill/>
          <a:ln w="508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Offse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1" y="1248782"/>
            <a:ext cx="8686800" cy="4957449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04800" y="228600"/>
            <a:ext cx="1390124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 smtClean="0">
                <a:latin typeface="Helvetica Neue Light"/>
                <a:cs typeface="Helvetica Neue Light"/>
              </a:rPr>
              <a:t>OFFSET </a:t>
            </a:r>
          </a:p>
          <a:p>
            <a:r>
              <a:rPr lang="en-US" sz="2600" dirty="0" smtClean="0">
                <a:latin typeface="Helvetica Neue Light"/>
                <a:cs typeface="Helvetica Neue Light"/>
              </a:rPr>
              <a:t>(in mm)</a:t>
            </a:r>
            <a:endParaRPr lang="fr-FR" sz="2600" dirty="0"/>
          </a:p>
        </p:txBody>
      </p:sp>
      <p:sp>
        <p:nvSpPr>
          <p:cNvPr id="11" name="Rectangle à coins arrondis 10"/>
          <p:cNvSpPr/>
          <p:nvPr/>
        </p:nvSpPr>
        <p:spPr>
          <a:xfrm>
            <a:off x="838200" y="2514601"/>
            <a:ext cx="2667000" cy="3657598"/>
          </a:xfrm>
          <a:prstGeom prst="roundRect">
            <a:avLst/>
          </a:prstGeom>
          <a:noFill/>
          <a:ln w="508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2514600" y="851001"/>
            <a:ext cx="52303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Helvetica Neue Light"/>
                <a:ea typeface="+mj-ea"/>
                <a:cs typeface="Helvetica Neue Light"/>
              </a:rPr>
              <a:t>convex is the most accurate curvature</a:t>
            </a:r>
            <a:endParaRPr lang="fr-FR" sz="2400" dirty="0"/>
          </a:p>
        </p:txBody>
      </p:sp>
      <p:sp>
        <p:nvSpPr>
          <p:cNvPr id="23" name="Rectangle 22"/>
          <p:cNvSpPr/>
          <p:nvPr/>
        </p:nvSpPr>
        <p:spPr>
          <a:xfrm>
            <a:off x="2514600" y="2902803"/>
            <a:ext cx="499675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BFBFBF"/>
                </a:solidFill>
                <a:latin typeface="Helvetica Neue Light"/>
                <a:ea typeface="+mj-ea"/>
                <a:cs typeface="Helvetica Neue Light"/>
              </a:rPr>
              <a:t>extreme concavities are accurate </a:t>
            </a:r>
          </a:p>
          <a:p>
            <a:r>
              <a:rPr lang="en-US" sz="2400" dirty="0" smtClean="0">
                <a:solidFill>
                  <a:srgbClr val="BFBFBF"/>
                </a:solidFill>
                <a:latin typeface="Helvetica Neue Light"/>
                <a:ea typeface="+mj-ea"/>
                <a:cs typeface="Helvetica Neue Light"/>
              </a:rPr>
              <a:t>IF we can track the finger orientation</a:t>
            </a:r>
            <a:endParaRPr lang="fr-FR" sz="2400" dirty="0">
              <a:solidFill>
                <a:srgbClr val="BFBFBF"/>
              </a:solidFill>
            </a:endParaRPr>
          </a:p>
        </p:txBody>
      </p:sp>
      <p:grpSp>
        <p:nvGrpSpPr>
          <p:cNvPr id="15" name="Grouper 14"/>
          <p:cNvGrpSpPr/>
          <p:nvPr/>
        </p:nvGrpSpPr>
        <p:grpSpPr>
          <a:xfrm>
            <a:off x="340966" y="452669"/>
            <a:ext cx="1859905" cy="1719994"/>
            <a:chOff x="381000" y="504825"/>
            <a:chExt cx="6542088" cy="6049963"/>
          </a:xfrm>
        </p:grpSpPr>
        <p:sp>
          <p:nvSpPr>
            <p:cNvPr id="17" name="Freeform 3"/>
            <p:cNvSpPr>
              <a:spLocks/>
            </p:cNvSpPr>
            <p:nvPr/>
          </p:nvSpPr>
          <p:spPr bwMode="auto">
            <a:xfrm>
              <a:off x="381000" y="533400"/>
              <a:ext cx="6542088" cy="6021388"/>
            </a:xfrm>
            <a:custGeom>
              <a:avLst/>
              <a:gdLst/>
              <a:ahLst/>
              <a:cxnLst>
                <a:cxn ang="0">
                  <a:pos x="1007" y="2931"/>
                </a:cxn>
                <a:cxn ang="0">
                  <a:pos x="178" y="1282"/>
                </a:cxn>
                <a:cxn ang="0">
                  <a:pos x="1413" y="154"/>
                </a:cxn>
                <a:cxn ang="0">
                  <a:pos x="1882" y="17"/>
                </a:cxn>
                <a:cxn ang="0">
                  <a:pos x="2316" y="118"/>
                </a:cxn>
                <a:cxn ang="0">
                  <a:pos x="2785" y="261"/>
                </a:cxn>
                <a:cxn ang="0">
                  <a:pos x="3939" y="1430"/>
                </a:cxn>
                <a:cxn ang="0">
                  <a:pos x="3710" y="2864"/>
                </a:cxn>
                <a:cxn ang="0">
                  <a:pos x="2735" y="3651"/>
                </a:cxn>
                <a:cxn ang="0">
                  <a:pos x="1727" y="3507"/>
                </a:cxn>
                <a:cxn ang="0">
                  <a:pos x="2159" y="2883"/>
                </a:cxn>
                <a:cxn ang="0">
                  <a:pos x="3322" y="2782"/>
                </a:cxn>
                <a:cxn ang="0">
                  <a:pos x="3119" y="1443"/>
                </a:cxn>
                <a:cxn ang="0">
                  <a:pos x="1727" y="771"/>
                </a:cxn>
                <a:cxn ang="0">
                  <a:pos x="636" y="1266"/>
                </a:cxn>
                <a:cxn ang="0">
                  <a:pos x="1570" y="2471"/>
                </a:cxn>
                <a:cxn ang="0">
                  <a:pos x="1007" y="2931"/>
                </a:cxn>
              </a:cxnLst>
              <a:rect l="0" t="0" r="r" b="b"/>
              <a:pathLst>
                <a:path w="4121" h="3793">
                  <a:moveTo>
                    <a:pt x="1007" y="2931"/>
                  </a:moveTo>
                  <a:cubicBezTo>
                    <a:pt x="312" y="2741"/>
                    <a:pt x="0" y="1959"/>
                    <a:pt x="178" y="1282"/>
                  </a:cubicBezTo>
                  <a:cubicBezTo>
                    <a:pt x="356" y="605"/>
                    <a:pt x="1136" y="366"/>
                    <a:pt x="1413" y="154"/>
                  </a:cubicBezTo>
                  <a:cubicBezTo>
                    <a:pt x="1568" y="65"/>
                    <a:pt x="1735" y="29"/>
                    <a:pt x="1882" y="17"/>
                  </a:cubicBezTo>
                  <a:cubicBezTo>
                    <a:pt x="2028" y="0"/>
                    <a:pt x="2166" y="88"/>
                    <a:pt x="2316" y="118"/>
                  </a:cubicBezTo>
                  <a:lnTo>
                    <a:pt x="2785" y="261"/>
                  </a:lnTo>
                  <a:cubicBezTo>
                    <a:pt x="3284" y="439"/>
                    <a:pt x="3808" y="991"/>
                    <a:pt x="3939" y="1430"/>
                  </a:cubicBezTo>
                  <a:cubicBezTo>
                    <a:pt x="4121" y="2048"/>
                    <a:pt x="3911" y="2494"/>
                    <a:pt x="3710" y="2864"/>
                  </a:cubicBezTo>
                  <a:cubicBezTo>
                    <a:pt x="3509" y="3234"/>
                    <a:pt x="3065" y="3544"/>
                    <a:pt x="2735" y="3651"/>
                  </a:cubicBezTo>
                  <a:cubicBezTo>
                    <a:pt x="2735" y="3651"/>
                    <a:pt x="1999" y="3793"/>
                    <a:pt x="1727" y="3507"/>
                  </a:cubicBezTo>
                  <a:cubicBezTo>
                    <a:pt x="1564" y="3252"/>
                    <a:pt x="1976" y="2835"/>
                    <a:pt x="2159" y="2883"/>
                  </a:cubicBezTo>
                  <a:cubicBezTo>
                    <a:pt x="2375" y="2994"/>
                    <a:pt x="3162" y="3022"/>
                    <a:pt x="3322" y="2782"/>
                  </a:cubicBezTo>
                  <a:cubicBezTo>
                    <a:pt x="3482" y="2542"/>
                    <a:pt x="3580" y="1944"/>
                    <a:pt x="3119" y="1443"/>
                  </a:cubicBezTo>
                  <a:cubicBezTo>
                    <a:pt x="2658" y="942"/>
                    <a:pt x="2219" y="812"/>
                    <a:pt x="1727" y="771"/>
                  </a:cubicBezTo>
                  <a:cubicBezTo>
                    <a:pt x="1235" y="730"/>
                    <a:pt x="662" y="983"/>
                    <a:pt x="636" y="1266"/>
                  </a:cubicBezTo>
                  <a:cubicBezTo>
                    <a:pt x="610" y="1549"/>
                    <a:pt x="1124" y="2341"/>
                    <a:pt x="1570" y="2471"/>
                  </a:cubicBezTo>
                  <a:cubicBezTo>
                    <a:pt x="1682" y="2636"/>
                    <a:pt x="1088" y="2947"/>
                    <a:pt x="1007" y="2931"/>
                  </a:cubicBezTo>
                  <a:close/>
                </a:path>
              </a:pathLst>
            </a:custGeom>
            <a:solidFill>
              <a:schemeClr val="bg1"/>
            </a:solidFill>
            <a:ln w="381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" name="Freeform 4"/>
            <p:cNvSpPr>
              <a:spLocks/>
            </p:cNvSpPr>
            <p:nvPr/>
          </p:nvSpPr>
          <p:spPr bwMode="auto">
            <a:xfrm>
              <a:off x="1958975" y="4402138"/>
              <a:ext cx="904875" cy="781050"/>
            </a:xfrm>
            <a:custGeom>
              <a:avLst/>
              <a:gdLst/>
              <a:ahLst/>
              <a:cxnLst>
                <a:cxn ang="0">
                  <a:pos x="0" y="492"/>
                </a:cxn>
                <a:cxn ang="0">
                  <a:pos x="253" y="134"/>
                </a:cxn>
                <a:cxn ang="0">
                  <a:pos x="570" y="39"/>
                </a:cxn>
              </a:cxnLst>
              <a:rect l="0" t="0" r="r" b="b"/>
              <a:pathLst>
                <a:path w="570" h="492">
                  <a:moveTo>
                    <a:pt x="0" y="492"/>
                  </a:moveTo>
                  <a:cubicBezTo>
                    <a:pt x="0" y="263"/>
                    <a:pt x="155" y="214"/>
                    <a:pt x="253" y="134"/>
                  </a:cubicBezTo>
                  <a:cubicBezTo>
                    <a:pt x="348" y="58"/>
                    <a:pt x="504" y="0"/>
                    <a:pt x="570" y="3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" name="Freeform 5"/>
            <p:cNvSpPr>
              <a:spLocks/>
            </p:cNvSpPr>
            <p:nvPr/>
          </p:nvSpPr>
          <p:spPr bwMode="auto">
            <a:xfrm>
              <a:off x="927100" y="2530475"/>
              <a:ext cx="1489075" cy="2447925"/>
            </a:xfrm>
            <a:custGeom>
              <a:avLst/>
              <a:gdLst/>
              <a:ahLst/>
              <a:cxnLst>
                <a:cxn ang="0">
                  <a:pos x="938" y="1542"/>
                </a:cxn>
                <a:cxn ang="0">
                  <a:pos x="897" y="1313"/>
                </a:cxn>
                <a:cxn ang="0">
                  <a:pos x="143" y="0"/>
                </a:cxn>
              </a:cxnLst>
              <a:rect l="0" t="0" r="r" b="b"/>
              <a:pathLst>
                <a:path w="938" h="1542">
                  <a:moveTo>
                    <a:pt x="938" y="1542"/>
                  </a:moveTo>
                  <a:lnTo>
                    <a:pt x="897" y="1313"/>
                  </a:lnTo>
                  <a:cubicBezTo>
                    <a:pt x="597" y="1230"/>
                    <a:pt x="0" y="440"/>
                    <a:pt x="143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823913" y="2062163"/>
              <a:ext cx="927100" cy="1128712"/>
            </a:xfrm>
            <a:custGeom>
              <a:avLst/>
              <a:gdLst/>
              <a:ahLst/>
              <a:cxnLst>
                <a:cxn ang="0">
                  <a:pos x="0" y="711"/>
                </a:cxn>
                <a:cxn ang="0">
                  <a:pos x="160" y="349"/>
                </a:cxn>
                <a:cxn ang="0">
                  <a:pos x="584" y="0"/>
                </a:cxn>
              </a:cxnLst>
              <a:rect l="0" t="0" r="r" b="b"/>
              <a:pathLst>
                <a:path w="584" h="711">
                  <a:moveTo>
                    <a:pt x="0" y="711"/>
                  </a:moveTo>
                  <a:cubicBezTo>
                    <a:pt x="26" y="651"/>
                    <a:pt x="63" y="467"/>
                    <a:pt x="160" y="349"/>
                  </a:cubicBezTo>
                  <a:cubicBezTo>
                    <a:pt x="305" y="130"/>
                    <a:pt x="496" y="73"/>
                    <a:pt x="584" y="0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" name="Freeform 7"/>
            <p:cNvSpPr>
              <a:spLocks/>
            </p:cNvSpPr>
            <p:nvPr/>
          </p:nvSpPr>
          <p:spPr bwMode="auto">
            <a:xfrm>
              <a:off x="2916238" y="504825"/>
              <a:ext cx="717550" cy="1252538"/>
            </a:xfrm>
            <a:custGeom>
              <a:avLst/>
              <a:gdLst/>
              <a:ahLst/>
              <a:cxnLst>
                <a:cxn ang="0">
                  <a:pos x="82" y="789"/>
                </a:cxn>
                <a:cxn ang="0">
                  <a:pos x="89" y="421"/>
                </a:cxn>
                <a:cxn ang="0">
                  <a:pos x="232" y="71"/>
                </a:cxn>
                <a:cxn ang="0">
                  <a:pos x="452" y="65"/>
                </a:cxn>
              </a:cxnLst>
              <a:rect l="0" t="0" r="r" b="b"/>
              <a:pathLst>
                <a:path w="452" h="789">
                  <a:moveTo>
                    <a:pt x="82" y="789"/>
                  </a:moveTo>
                  <a:cubicBezTo>
                    <a:pt x="0" y="647"/>
                    <a:pt x="64" y="541"/>
                    <a:pt x="89" y="421"/>
                  </a:cubicBezTo>
                  <a:cubicBezTo>
                    <a:pt x="114" y="301"/>
                    <a:pt x="137" y="142"/>
                    <a:pt x="232" y="71"/>
                  </a:cubicBezTo>
                  <a:cubicBezTo>
                    <a:pt x="327" y="0"/>
                    <a:pt x="406" y="66"/>
                    <a:pt x="452" y="65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" name="Freeform 8"/>
            <p:cNvSpPr>
              <a:spLocks/>
            </p:cNvSpPr>
            <p:nvPr/>
          </p:nvSpPr>
          <p:spPr bwMode="auto">
            <a:xfrm>
              <a:off x="881063" y="601663"/>
              <a:ext cx="5541962" cy="5021262"/>
            </a:xfrm>
            <a:custGeom>
              <a:avLst/>
              <a:gdLst/>
              <a:ahLst/>
              <a:cxnLst>
                <a:cxn ang="0">
                  <a:pos x="0" y="924"/>
                </a:cxn>
                <a:cxn ang="0">
                  <a:pos x="249" y="669"/>
                </a:cxn>
                <a:cxn ang="0">
                  <a:pos x="740" y="440"/>
                </a:cxn>
                <a:cxn ang="0">
                  <a:pos x="1556" y="8"/>
                </a:cxn>
                <a:cxn ang="0">
                  <a:pos x="2507" y="694"/>
                </a:cxn>
                <a:cxn ang="0">
                  <a:pos x="3092" y="920"/>
                </a:cxn>
                <a:cxn ang="0">
                  <a:pos x="3450" y="1518"/>
                </a:cxn>
                <a:cxn ang="0">
                  <a:pos x="3491" y="2296"/>
                </a:cxn>
                <a:cxn ang="0">
                  <a:pos x="3361" y="2783"/>
                </a:cxn>
                <a:cxn ang="0">
                  <a:pos x="3141" y="3163"/>
                </a:cxn>
              </a:cxnLst>
              <a:rect l="0" t="0" r="r" b="b"/>
              <a:pathLst>
                <a:path w="3491" h="3163">
                  <a:moveTo>
                    <a:pt x="0" y="924"/>
                  </a:moveTo>
                  <a:cubicBezTo>
                    <a:pt x="56" y="820"/>
                    <a:pt x="57" y="863"/>
                    <a:pt x="249" y="669"/>
                  </a:cubicBezTo>
                  <a:cubicBezTo>
                    <a:pt x="394" y="517"/>
                    <a:pt x="524" y="568"/>
                    <a:pt x="740" y="440"/>
                  </a:cubicBezTo>
                  <a:cubicBezTo>
                    <a:pt x="1044" y="306"/>
                    <a:pt x="1247" y="16"/>
                    <a:pt x="1556" y="8"/>
                  </a:cubicBezTo>
                  <a:cubicBezTo>
                    <a:pt x="1865" y="0"/>
                    <a:pt x="2251" y="542"/>
                    <a:pt x="2507" y="694"/>
                  </a:cubicBezTo>
                  <a:cubicBezTo>
                    <a:pt x="2763" y="846"/>
                    <a:pt x="2935" y="783"/>
                    <a:pt x="3092" y="920"/>
                  </a:cubicBezTo>
                  <a:cubicBezTo>
                    <a:pt x="3249" y="1057"/>
                    <a:pt x="3384" y="1289"/>
                    <a:pt x="3450" y="1518"/>
                  </a:cubicBezTo>
                  <a:cubicBezTo>
                    <a:pt x="3468" y="1595"/>
                    <a:pt x="3491" y="2296"/>
                    <a:pt x="3491" y="2296"/>
                  </a:cubicBezTo>
                  <a:cubicBezTo>
                    <a:pt x="3476" y="2507"/>
                    <a:pt x="3419" y="2639"/>
                    <a:pt x="3361" y="2783"/>
                  </a:cubicBezTo>
                  <a:cubicBezTo>
                    <a:pt x="3303" y="2927"/>
                    <a:pt x="3232" y="3045"/>
                    <a:pt x="3141" y="3163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" name="Freeform 9"/>
            <p:cNvSpPr>
              <a:spLocks/>
            </p:cNvSpPr>
            <p:nvPr/>
          </p:nvSpPr>
          <p:spPr bwMode="auto">
            <a:xfrm>
              <a:off x="4319588" y="1268413"/>
              <a:ext cx="1198562" cy="923925"/>
            </a:xfrm>
            <a:custGeom>
              <a:avLst/>
              <a:gdLst/>
              <a:ahLst/>
              <a:cxnLst>
                <a:cxn ang="0">
                  <a:pos x="126" y="582"/>
                </a:cxn>
                <a:cxn ang="0">
                  <a:pos x="453" y="303"/>
                </a:cxn>
                <a:cxn ang="0">
                  <a:pos x="755" y="59"/>
                </a:cxn>
              </a:cxnLst>
              <a:rect l="0" t="0" r="r" b="b"/>
              <a:pathLst>
                <a:path w="755" h="582">
                  <a:moveTo>
                    <a:pt x="126" y="582"/>
                  </a:moveTo>
                  <a:cubicBezTo>
                    <a:pt x="0" y="224"/>
                    <a:pt x="348" y="390"/>
                    <a:pt x="453" y="303"/>
                  </a:cubicBezTo>
                  <a:cubicBezTo>
                    <a:pt x="558" y="216"/>
                    <a:pt x="684" y="0"/>
                    <a:pt x="755" y="5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" name="Freeform 10"/>
            <p:cNvSpPr>
              <a:spLocks/>
            </p:cNvSpPr>
            <p:nvPr/>
          </p:nvSpPr>
          <p:spPr bwMode="auto">
            <a:xfrm>
              <a:off x="3351213" y="5211763"/>
              <a:ext cx="2293937" cy="457200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624" y="272"/>
                </a:cxn>
                <a:cxn ang="0">
                  <a:pos x="1445" y="0"/>
                </a:cxn>
              </a:cxnLst>
              <a:rect l="0" t="0" r="r" b="b"/>
              <a:pathLst>
                <a:path w="1445" h="288">
                  <a:moveTo>
                    <a:pt x="0" y="80"/>
                  </a:moveTo>
                  <a:cubicBezTo>
                    <a:pt x="164" y="200"/>
                    <a:pt x="384" y="288"/>
                    <a:pt x="624" y="272"/>
                  </a:cubicBezTo>
                  <a:cubicBezTo>
                    <a:pt x="865" y="259"/>
                    <a:pt x="1285" y="210"/>
                    <a:pt x="1445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2" name="Freeform 11"/>
            <p:cNvSpPr>
              <a:spLocks/>
            </p:cNvSpPr>
            <p:nvPr/>
          </p:nvSpPr>
          <p:spPr bwMode="auto">
            <a:xfrm>
              <a:off x="4876800" y="4381500"/>
              <a:ext cx="973138" cy="1628775"/>
            </a:xfrm>
            <a:custGeom>
              <a:avLst/>
              <a:gdLst/>
              <a:ahLst/>
              <a:cxnLst>
                <a:cxn ang="0">
                  <a:pos x="0" y="1026"/>
                </a:cxn>
                <a:cxn ang="0">
                  <a:pos x="431" y="623"/>
                </a:cxn>
                <a:cxn ang="0">
                  <a:pos x="613" y="0"/>
                </a:cxn>
              </a:cxnLst>
              <a:rect l="0" t="0" r="r" b="b"/>
              <a:pathLst>
                <a:path w="613" h="1026">
                  <a:moveTo>
                    <a:pt x="0" y="1026"/>
                  </a:moveTo>
                  <a:cubicBezTo>
                    <a:pt x="282" y="944"/>
                    <a:pt x="329" y="794"/>
                    <a:pt x="431" y="623"/>
                  </a:cubicBezTo>
                  <a:cubicBezTo>
                    <a:pt x="533" y="452"/>
                    <a:pt x="596" y="118"/>
                    <a:pt x="613" y="0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33" name="Rectangle 32"/>
          <p:cNvSpPr/>
          <p:nvPr/>
        </p:nvSpPr>
        <p:spPr>
          <a:xfrm>
            <a:off x="2514600" y="5029200"/>
            <a:ext cx="634296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BFBFBF"/>
                </a:solidFill>
                <a:latin typeface="Helvetica Neue Light"/>
                <a:ea typeface="+mj-ea"/>
                <a:cs typeface="Helvetica Neue Light"/>
              </a:rPr>
              <a:t>accuracy is the same all over convex </a:t>
            </a:r>
          </a:p>
          <a:p>
            <a:r>
              <a:rPr lang="en-US" sz="2400" dirty="0" smtClean="0">
                <a:solidFill>
                  <a:srgbClr val="BFBFBF"/>
                </a:solidFill>
                <a:latin typeface="Helvetica Neue Light"/>
                <a:ea typeface="+mj-ea"/>
                <a:cs typeface="Helvetica Neue Light"/>
              </a:rPr>
              <a:t>downhill slopes are more accurate for concave</a:t>
            </a:r>
            <a:endParaRPr lang="fr-FR" sz="2400" dirty="0">
              <a:solidFill>
                <a:srgbClr val="BFBFBF"/>
              </a:solidFill>
            </a:endParaRPr>
          </a:p>
        </p:txBody>
      </p:sp>
      <p:grpSp>
        <p:nvGrpSpPr>
          <p:cNvPr id="54" name="Grouper 53"/>
          <p:cNvGrpSpPr/>
          <p:nvPr/>
        </p:nvGrpSpPr>
        <p:grpSpPr>
          <a:xfrm>
            <a:off x="340966" y="2514600"/>
            <a:ext cx="1859905" cy="1719994"/>
            <a:chOff x="381000" y="504825"/>
            <a:chExt cx="6542088" cy="6049963"/>
          </a:xfrm>
        </p:grpSpPr>
        <p:sp>
          <p:nvSpPr>
            <p:cNvPr id="55" name="Freeform 3"/>
            <p:cNvSpPr>
              <a:spLocks/>
            </p:cNvSpPr>
            <p:nvPr/>
          </p:nvSpPr>
          <p:spPr bwMode="auto">
            <a:xfrm>
              <a:off x="381000" y="533400"/>
              <a:ext cx="6542088" cy="6021388"/>
            </a:xfrm>
            <a:custGeom>
              <a:avLst/>
              <a:gdLst/>
              <a:ahLst/>
              <a:cxnLst>
                <a:cxn ang="0">
                  <a:pos x="1007" y="2931"/>
                </a:cxn>
                <a:cxn ang="0">
                  <a:pos x="178" y="1282"/>
                </a:cxn>
                <a:cxn ang="0">
                  <a:pos x="1413" y="154"/>
                </a:cxn>
                <a:cxn ang="0">
                  <a:pos x="1882" y="17"/>
                </a:cxn>
                <a:cxn ang="0">
                  <a:pos x="2316" y="118"/>
                </a:cxn>
                <a:cxn ang="0">
                  <a:pos x="2785" y="261"/>
                </a:cxn>
                <a:cxn ang="0">
                  <a:pos x="3939" y="1430"/>
                </a:cxn>
                <a:cxn ang="0">
                  <a:pos x="3710" y="2864"/>
                </a:cxn>
                <a:cxn ang="0">
                  <a:pos x="2735" y="3651"/>
                </a:cxn>
                <a:cxn ang="0">
                  <a:pos x="1727" y="3507"/>
                </a:cxn>
                <a:cxn ang="0">
                  <a:pos x="2159" y="2883"/>
                </a:cxn>
                <a:cxn ang="0">
                  <a:pos x="3322" y="2782"/>
                </a:cxn>
                <a:cxn ang="0">
                  <a:pos x="3119" y="1443"/>
                </a:cxn>
                <a:cxn ang="0">
                  <a:pos x="1727" y="771"/>
                </a:cxn>
                <a:cxn ang="0">
                  <a:pos x="636" y="1266"/>
                </a:cxn>
                <a:cxn ang="0">
                  <a:pos x="1570" y="2471"/>
                </a:cxn>
                <a:cxn ang="0">
                  <a:pos x="1007" y="2931"/>
                </a:cxn>
              </a:cxnLst>
              <a:rect l="0" t="0" r="r" b="b"/>
              <a:pathLst>
                <a:path w="4121" h="3793">
                  <a:moveTo>
                    <a:pt x="1007" y="2931"/>
                  </a:moveTo>
                  <a:cubicBezTo>
                    <a:pt x="312" y="2741"/>
                    <a:pt x="0" y="1959"/>
                    <a:pt x="178" y="1282"/>
                  </a:cubicBezTo>
                  <a:cubicBezTo>
                    <a:pt x="356" y="605"/>
                    <a:pt x="1136" y="366"/>
                    <a:pt x="1413" y="154"/>
                  </a:cubicBezTo>
                  <a:cubicBezTo>
                    <a:pt x="1568" y="65"/>
                    <a:pt x="1735" y="29"/>
                    <a:pt x="1882" y="17"/>
                  </a:cubicBezTo>
                  <a:cubicBezTo>
                    <a:pt x="2028" y="0"/>
                    <a:pt x="2166" y="88"/>
                    <a:pt x="2316" y="118"/>
                  </a:cubicBezTo>
                  <a:lnTo>
                    <a:pt x="2785" y="261"/>
                  </a:lnTo>
                  <a:cubicBezTo>
                    <a:pt x="3284" y="439"/>
                    <a:pt x="3808" y="991"/>
                    <a:pt x="3939" y="1430"/>
                  </a:cubicBezTo>
                  <a:cubicBezTo>
                    <a:pt x="4121" y="2048"/>
                    <a:pt x="3911" y="2494"/>
                    <a:pt x="3710" y="2864"/>
                  </a:cubicBezTo>
                  <a:cubicBezTo>
                    <a:pt x="3509" y="3234"/>
                    <a:pt x="3065" y="3544"/>
                    <a:pt x="2735" y="3651"/>
                  </a:cubicBezTo>
                  <a:cubicBezTo>
                    <a:pt x="2735" y="3651"/>
                    <a:pt x="1999" y="3793"/>
                    <a:pt x="1727" y="3507"/>
                  </a:cubicBezTo>
                  <a:cubicBezTo>
                    <a:pt x="1564" y="3252"/>
                    <a:pt x="1976" y="2835"/>
                    <a:pt x="2159" y="2883"/>
                  </a:cubicBezTo>
                  <a:cubicBezTo>
                    <a:pt x="2375" y="2994"/>
                    <a:pt x="3162" y="3022"/>
                    <a:pt x="3322" y="2782"/>
                  </a:cubicBezTo>
                  <a:cubicBezTo>
                    <a:pt x="3482" y="2542"/>
                    <a:pt x="3580" y="1944"/>
                    <a:pt x="3119" y="1443"/>
                  </a:cubicBezTo>
                  <a:cubicBezTo>
                    <a:pt x="2658" y="942"/>
                    <a:pt x="2219" y="812"/>
                    <a:pt x="1727" y="771"/>
                  </a:cubicBezTo>
                  <a:cubicBezTo>
                    <a:pt x="1235" y="730"/>
                    <a:pt x="662" y="983"/>
                    <a:pt x="636" y="1266"/>
                  </a:cubicBezTo>
                  <a:cubicBezTo>
                    <a:pt x="610" y="1549"/>
                    <a:pt x="1124" y="2341"/>
                    <a:pt x="1570" y="2471"/>
                  </a:cubicBezTo>
                  <a:cubicBezTo>
                    <a:pt x="1682" y="2636"/>
                    <a:pt x="1088" y="2947"/>
                    <a:pt x="1007" y="2931"/>
                  </a:cubicBezTo>
                  <a:close/>
                </a:path>
              </a:pathLst>
            </a:custGeom>
            <a:solidFill>
              <a:schemeClr val="bg1"/>
            </a:solidFill>
            <a:ln w="38100" cmpd="sng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6" name="Freeform 4"/>
            <p:cNvSpPr>
              <a:spLocks/>
            </p:cNvSpPr>
            <p:nvPr/>
          </p:nvSpPr>
          <p:spPr bwMode="auto">
            <a:xfrm>
              <a:off x="1958975" y="4402138"/>
              <a:ext cx="904875" cy="781050"/>
            </a:xfrm>
            <a:custGeom>
              <a:avLst/>
              <a:gdLst/>
              <a:ahLst/>
              <a:cxnLst>
                <a:cxn ang="0">
                  <a:pos x="0" y="492"/>
                </a:cxn>
                <a:cxn ang="0">
                  <a:pos x="253" y="134"/>
                </a:cxn>
                <a:cxn ang="0">
                  <a:pos x="570" y="39"/>
                </a:cxn>
              </a:cxnLst>
              <a:rect l="0" t="0" r="r" b="b"/>
              <a:pathLst>
                <a:path w="570" h="492">
                  <a:moveTo>
                    <a:pt x="0" y="492"/>
                  </a:moveTo>
                  <a:cubicBezTo>
                    <a:pt x="0" y="263"/>
                    <a:pt x="155" y="214"/>
                    <a:pt x="253" y="134"/>
                  </a:cubicBezTo>
                  <a:cubicBezTo>
                    <a:pt x="348" y="58"/>
                    <a:pt x="504" y="0"/>
                    <a:pt x="570" y="39"/>
                  </a:cubicBezTo>
                </a:path>
              </a:pathLst>
            </a:custGeom>
            <a:noFill/>
            <a:ln w="9525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" name="Freeform 5"/>
            <p:cNvSpPr>
              <a:spLocks/>
            </p:cNvSpPr>
            <p:nvPr/>
          </p:nvSpPr>
          <p:spPr bwMode="auto">
            <a:xfrm>
              <a:off x="927100" y="2530475"/>
              <a:ext cx="1489075" cy="2447925"/>
            </a:xfrm>
            <a:custGeom>
              <a:avLst/>
              <a:gdLst/>
              <a:ahLst/>
              <a:cxnLst>
                <a:cxn ang="0">
                  <a:pos x="938" y="1542"/>
                </a:cxn>
                <a:cxn ang="0">
                  <a:pos x="897" y="1313"/>
                </a:cxn>
                <a:cxn ang="0">
                  <a:pos x="143" y="0"/>
                </a:cxn>
              </a:cxnLst>
              <a:rect l="0" t="0" r="r" b="b"/>
              <a:pathLst>
                <a:path w="938" h="1542">
                  <a:moveTo>
                    <a:pt x="938" y="1542"/>
                  </a:moveTo>
                  <a:lnTo>
                    <a:pt x="897" y="1313"/>
                  </a:lnTo>
                  <a:cubicBezTo>
                    <a:pt x="597" y="1230"/>
                    <a:pt x="0" y="440"/>
                    <a:pt x="143" y="0"/>
                  </a:cubicBezTo>
                </a:path>
              </a:pathLst>
            </a:custGeom>
            <a:noFill/>
            <a:ln w="9525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8" name="Freeform 6"/>
            <p:cNvSpPr>
              <a:spLocks/>
            </p:cNvSpPr>
            <p:nvPr/>
          </p:nvSpPr>
          <p:spPr bwMode="auto">
            <a:xfrm>
              <a:off x="823913" y="2062163"/>
              <a:ext cx="927100" cy="1128712"/>
            </a:xfrm>
            <a:custGeom>
              <a:avLst/>
              <a:gdLst/>
              <a:ahLst/>
              <a:cxnLst>
                <a:cxn ang="0">
                  <a:pos x="0" y="711"/>
                </a:cxn>
                <a:cxn ang="0">
                  <a:pos x="160" y="349"/>
                </a:cxn>
                <a:cxn ang="0">
                  <a:pos x="584" y="0"/>
                </a:cxn>
              </a:cxnLst>
              <a:rect l="0" t="0" r="r" b="b"/>
              <a:pathLst>
                <a:path w="584" h="711">
                  <a:moveTo>
                    <a:pt x="0" y="711"/>
                  </a:moveTo>
                  <a:cubicBezTo>
                    <a:pt x="26" y="651"/>
                    <a:pt x="63" y="467"/>
                    <a:pt x="160" y="349"/>
                  </a:cubicBezTo>
                  <a:cubicBezTo>
                    <a:pt x="305" y="130"/>
                    <a:pt x="496" y="73"/>
                    <a:pt x="584" y="0"/>
                  </a:cubicBezTo>
                </a:path>
              </a:pathLst>
            </a:custGeom>
            <a:noFill/>
            <a:ln w="19050" cmpd="sng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9" name="Freeform 7"/>
            <p:cNvSpPr>
              <a:spLocks/>
            </p:cNvSpPr>
            <p:nvPr/>
          </p:nvSpPr>
          <p:spPr bwMode="auto">
            <a:xfrm>
              <a:off x="2916238" y="504825"/>
              <a:ext cx="717550" cy="1252538"/>
            </a:xfrm>
            <a:custGeom>
              <a:avLst/>
              <a:gdLst/>
              <a:ahLst/>
              <a:cxnLst>
                <a:cxn ang="0">
                  <a:pos x="82" y="789"/>
                </a:cxn>
                <a:cxn ang="0">
                  <a:pos x="89" y="421"/>
                </a:cxn>
                <a:cxn ang="0">
                  <a:pos x="232" y="71"/>
                </a:cxn>
                <a:cxn ang="0">
                  <a:pos x="452" y="65"/>
                </a:cxn>
              </a:cxnLst>
              <a:rect l="0" t="0" r="r" b="b"/>
              <a:pathLst>
                <a:path w="452" h="789">
                  <a:moveTo>
                    <a:pt x="82" y="789"/>
                  </a:moveTo>
                  <a:cubicBezTo>
                    <a:pt x="0" y="647"/>
                    <a:pt x="64" y="541"/>
                    <a:pt x="89" y="421"/>
                  </a:cubicBezTo>
                  <a:cubicBezTo>
                    <a:pt x="114" y="301"/>
                    <a:pt x="137" y="142"/>
                    <a:pt x="232" y="71"/>
                  </a:cubicBezTo>
                  <a:cubicBezTo>
                    <a:pt x="327" y="0"/>
                    <a:pt x="406" y="66"/>
                    <a:pt x="452" y="65"/>
                  </a:cubicBezTo>
                </a:path>
              </a:pathLst>
            </a:custGeom>
            <a:noFill/>
            <a:ln w="9525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0" name="Freeform 8"/>
            <p:cNvSpPr>
              <a:spLocks/>
            </p:cNvSpPr>
            <p:nvPr/>
          </p:nvSpPr>
          <p:spPr bwMode="auto">
            <a:xfrm>
              <a:off x="881063" y="601663"/>
              <a:ext cx="5541962" cy="5021262"/>
            </a:xfrm>
            <a:custGeom>
              <a:avLst/>
              <a:gdLst/>
              <a:ahLst/>
              <a:cxnLst>
                <a:cxn ang="0">
                  <a:pos x="0" y="924"/>
                </a:cxn>
                <a:cxn ang="0">
                  <a:pos x="249" y="669"/>
                </a:cxn>
                <a:cxn ang="0">
                  <a:pos x="740" y="440"/>
                </a:cxn>
                <a:cxn ang="0">
                  <a:pos x="1556" y="8"/>
                </a:cxn>
                <a:cxn ang="0">
                  <a:pos x="2507" y="694"/>
                </a:cxn>
                <a:cxn ang="0">
                  <a:pos x="3092" y="920"/>
                </a:cxn>
                <a:cxn ang="0">
                  <a:pos x="3450" y="1518"/>
                </a:cxn>
                <a:cxn ang="0">
                  <a:pos x="3491" y="2296"/>
                </a:cxn>
                <a:cxn ang="0">
                  <a:pos x="3361" y="2783"/>
                </a:cxn>
                <a:cxn ang="0">
                  <a:pos x="3141" y="3163"/>
                </a:cxn>
              </a:cxnLst>
              <a:rect l="0" t="0" r="r" b="b"/>
              <a:pathLst>
                <a:path w="3491" h="3163">
                  <a:moveTo>
                    <a:pt x="0" y="924"/>
                  </a:moveTo>
                  <a:cubicBezTo>
                    <a:pt x="56" y="820"/>
                    <a:pt x="57" y="863"/>
                    <a:pt x="249" y="669"/>
                  </a:cubicBezTo>
                  <a:cubicBezTo>
                    <a:pt x="394" y="517"/>
                    <a:pt x="524" y="568"/>
                    <a:pt x="740" y="440"/>
                  </a:cubicBezTo>
                  <a:cubicBezTo>
                    <a:pt x="1044" y="306"/>
                    <a:pt x="1247" y="16"/>
                    <a:pt x="1556" y="8"/>
                  </a:cubicBezTo>
                  <a:cubicBezTo>
                    <a:pt x="1865" y="0"/>
                    <a:pt x="2251" y="542"/>
                    <a:pt x="2507" y="694"/>
                  </a:cubicBezTo>
                  <a:cubicBezTo>
                    <a:pt x="2763" y="846"/>
                    <a:pt x="2935" y="783"/>
                    <a:pt x="3092" y="920"/>
                  </a:cubicBezTo>
                  <a:cubicBezTo>
                    <a:pt x="3249" y="1057"/>
                    <a:pt x="3384" y="1289"/>
                    <a:pt x="3450" y="1518"/>
                  </a:cubicBezTo>
                  <a:cubicBezTo>
                    <a:pt x="3468" y="1595"/>
                    <a:pt x="3491" y="2296"/>
                    <a:pt x="3491" y="2296"/>
                  </a:cubicBezTo>
                  <a:cubicBezTo>
                    <a:pt x="3476" y="2507"/>
                    <a:pt x="3419" y="2639"/>
                    <a:pt x="3361" y="2783"/>
                  </a:cubicBezTo>
                  <a:cubicBezTo>
                    <a:pt x="3303" y="2927"/>
                    <a:pt x="3232" y="3045"/>
                    <a:pt x="3141" y="3163"/>
                  </a:cubicBezTo>
                </a:path>
              </a:pathLst>
            </a:custGeom>
            <a:noFill/>
            <a:ln w="9525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1" name="Freeform 9"/>
            <p:cNvSpPr>
              <a:spLocks/>
            </p:cNvSpPr>
            <p:nvPr/>
          </p:nvSpPr>
          <p:spPr bwMode="auto">
            <a:xfrm>
              <a:off x="4319588" y="1268413"/>
              <a:ext cx="1198562" cy="923925"/>
            </a:xfrm>
            <a:custGeom>
              <a:avLst/>
              <a:gdLst/>
              <a:ahLst/>
              <a:cxnLst>
                <a:cxn ang="0">
                  <a:pos x="126" y="582"/>
                </a:cxn>
                <a:cxn ang="0">
                  <a:pos x="453" y="303"/>
                </a:cxn>
                <a:cxn ang="0">
                  <a:pos x="755" y="59"/>
                </a:cxn>
              </a:cxnLst>
              <a:rect l="0" t="0" r="r" b="b"/>
              <a:pathLst>
                <a:path w="755" h="582">
                  <a:moveTo>
                    <a:pt x="126" y="582"/>
                  </a:moveTo>
                  <a:cubicBezTo>
                    <a:pt x="0" y="224"/>
                    <a:pt x="348" y="390"/>
                    <a:pt x="453" y="303"/>
                  </a:cubicBezTo>
                  <a:cubicBezTo>
                    <a:pt x="558" y="216"/>
                    <a:pt x="684" y="0"/>
                    <a:pt x="755" y="59"/>
                  </a:cubicBezTo>
                </a:path>
              </a:pathLst>
            </a:custGeom>
            <a:noFill/>
            <a:ln w="9525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2" name="Freeform 10"/>
            <p:cNvSpPr>
              <a:spLocks/>
            </p:cNvSpPr>
            <p:nvPr/>
          </p:nvSpPr>
          <p:spPr bwMode="auto">
            <a:xfrm>
              <a:off x="3351213" y="5211763"/>
              <a:ext cx="2293937" cy="457200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624" y="272"/>
                </a:cxn>
                <a:cxn ang="0">
                  <a:pos x="1445" y="0"/>
                </a:cxn>
              </a:cxnLst>
              <a:rect l="0" t="0" r="r" b="b"/>
              <a:pathLst>
                <a:path w="1445" h="288">
                  <a:moveTo>
                    <a:pt x="0" y="80"/>
                  </a:moveTo>
                  <a:cubicBezTo>
                    <a:pt x="164" y="200"/>
                    <a:pt x="384" y="288"/>
                    <a:pt x="624" y="272"/>
                  </a:cubicBezTo>
                  <a:cubicBezTo>
                    <a:pt x="865" y="259"/>
                    <a:pt x="1285" y="210"/>
                    <a:pt x="1445" y="0"/>
                  </a:cubicBezTo>
                </a:path>
              </a:pathLst>
            </a:custGeom>
            <a:noFill/>
            <a:ln w="9525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3" name="Freeform 11"/>
            <p:cNvSpPr>
              <a:spLocks/>
            </p:cNvSpPr>
            <p:nvPr/>
          </p:nvSpPr>
          <p:spPr bwMode="auto">
            <a:xfrm>
              <a:off x="4876800" y="4381500"/>
              <a:ext cx="973138" cy="1628775"/>
            </a:xfrm>
            <a:custGeom>
              <a:avLst/>
              <a:gdLst/>
              <a:ahLst/>
              <a:cxnLst>
                <a:cxn ang="0">
                  <a:pos x="0" y="1026"/>
                </a:cxn>
                <a:cxn ang="0">
                  <a:pos x="431" y="623"/>
                </a:cxn>
                <a:cxn ang="0">
                  <a:pos x="613" y="0"/>
                </a:cxn>
              </a:cxnLst>
              <a:rect l="0" t="0" r="r" b="b"/>
              <a:pathLst>
                <a:path w="613" h="1026">
                  <a:moveTo>
                    <a:pt x="0" y="1026"/>
                  </a:moveTo>
                  <a:cubicBezTo>
                    <a:pt x="282" y="944"/>
                    <a:pt x="329" y="794"/>
                    <a:pt x="431" y="623"/>
                  </a:cubicBezTo>
                  <a:cubicBezTo>
                    <a:pt x="533" y="452"/>
                    <a:pt x="596" y="118"/>
                    <a:pt x="613" y="0"/>
                  </a:cubicBezTo>
                </a:path>
              </a:pathLst>
            </a:custGeom>
            <a:noFill/>
            <a:ln w="28575" cmpd="sng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64" name="Grouper 63"/>
          <p:cNvGrpSpPr/>
          <p:nvPr/>
        </p:nvGrpSpPr>
        <p:grpSpPr>
          <a:xfrm>
            <a:off x="304800" y="4680806"/>
            <a:ext cx="1859905" cy="1719994"/>
            <a:chOff x="381000" y="504825"/>
            <a:chExt cx="6542088" cy="6049963"/>
          </a:xfrm>
        </p:grpSpPr>
        <p:sp>
          <p:nvSpPr>
            <p:cNvPr id="65" name="Freeform 3"/>
            <p:cNvSpPr>
              <a:spLocks/>
            </p:cNvSpPr>
            <p:nvPr/>
          </p:nvSpPr>
          <p:spPr bwMode="auto">
            <a:xfrm>
              <a:off x="381000" y="533400"/>
              <a:ext cx="6542088" cy="6021388"/>
            </a:xfrm>
            <a:custGeom>
              <a:avLst/>
              <a:gdLst/>
              <a:ahLst/>
              <a:cxnLst>
                <a:cxn ang="0">
                  <a:pos x="1007" y="2931"/>
                </a:cxn>
                <a:cxn ang="0">
                  <a:pos x="178" y="1282"/>
                </a:cxn>
                <a:cxn ang="0">
                  <a:pos x="1413" y="154"/>
                </a:cxn>
                <a:cxn ang="0">
                  <a:pos x="1882" y="17"/>
                </a:cxn>
                <a:cxn ang="0">
                  <a:pos x="2316" y="118"/>
                </a:cxn>
                <a:cxn ang="0">
                  <a:pos x="2785" y="261"/>
                </a:cxn>
                <a:cxn ang="0">
                  <a:pos x="3939" y="1430"/>
                </a:cxn>
                <a:cxn ang="0">
                  <a:pos x="3710" y="2864"/>
                </a:cxn>
                <a:cxn ang="0">
                  <a:pos x="2735" y="3651"/>
                </a:cxn>
                <a:cxn ang="0">
                  <a:pos x="1727" y="3507"/>
                </a:cxn>
                <a:cxn ang="0">
                  <a:pos x="2159" y="2883"/>
                </a:cxn>
                <a:cxn ang="0">
                  <a:pos x="3322" y="2782"/>
                </a:cxn>
                <a:cxn ang="0">
                  <a:pos x="3119" y="1443"/>
                </a:cxn>
                <a:cxn ang="0">
                  <a:pos x="1727" y="771"/>
                </a:cxn>
                <a:cxn ang="0">
                  <a:pos x="636" y="1266"/>
                </a:cxn>
                <a:cxn ang="0">
                  <a:pos x="1570" y="2471"/>
                </a:cxn>
                <a:cxn ang="0">
                  <a:pos x="1007" y="2931"/>
                </a:cxn>
              </a:cxnLst>
              <a:rect l="0" t="0" r="r" b="b"/>
              <a:pathLst>
                <a:path w="4121" h="3793">
                  <a:moveTo>
                    <a:pt x="1007" y="2931"/>
                  </a:moveTo>
                  <a:cubicBezTo>
                    <a:pt x="312" y="2741"/>
                    <a:pt x="0" y="1959"/>
                    <a:pt x="178" y="1282"/>
                  </a:cubicBezTo>
                  <a:cubicBezTo>
                    <a:pt x="356" y="605"/>
                    <a:pt x="1136" y="366"/>
                    <a:pt x="1413" y="154"/>
                  </a:cubicBezTo>
                  <a:cubicBezTo>
                    <a:pt x="1568" y="65"/>
                    <a:pt x="1735" y="29"/>
                    <a:pt x="1882" y="17"/>
                  </a:cubicBezTo>
                  <a:cubicBezTo>
                    <a:pt x="2028" y="0"/>
                    <a:pt x="2166" y="88"/>
                    <a:pt x="2316" y="118"/>
                  </a:cubicBezTo>
                  <a:lnTo>
                    <a:pt x="2785" y="261"/>
                  </a:lnTo>
                  <a:cubicBezTo>
                    <a:pt x="3284" y="439"/>
                    <a:pt x="3808" y="991"/>
                    <a:pt x="3939" y="1430"/>
                  </a:cubicBezTo>
                  <a:cubicBezTo>
                    <a:pt x="4121" y="2048"/>
                    <a:pt x="3911" y="2494"/>
                    <a:pt x="3710" y="2864"/>
                  </a:cubicBezTo>
                  <a:cubicBezTo>
                    <a:pt x="3509" y="3234"/>
                    <a:pt x="3065" y="3544"/>
                    <a:pt x="2735" y="3651"/>
                  </a:cubicBezTo>
                  <a:cubicBezTo>
                    <a:pt x="2735" y="3651"/>
                    <a:pt x="1999" y="3793"/>
                    <a:pt x="1727" y="3507"/>
                  </a:cubicBezTo>
                  <a:cubicBezTo>
                    <a:pt x="1564" y="3252"/>
                    <a:pt x="1976" y="2835"/>
                    <a:pt x="2159" y="2883"/>
                  </a:cubicBezTo>
                  <a:cubicBezTo>
                    <a:pt x="2375" y="2994"/>
                    <a:pt x="3162" y="3022"/>
                    <a:pt x="3322" y="2782"/>
                  </a:cubicBezTo>
                  <a:cubicBezTo>
                    <a:pt x="3482" y="2542"/>
                    <a:pt x="3580" y="1944"/>
                    <a:pt x="3119" y="1443"/>
                  </a:cubicBezTo>
                  <a:cubicBezTo>
                    <a:pt x="2658" y="942"/>
                    <a:pt x="2219" y="812"/>
                    <a:pt x="1727" y="771"/>
                  </a:cubicBezTo>
                  <a:cubicBezTo>
                    <a:pt x="1235" y="730"/>
                    <a:pt x="662" y="983"/>
                    <a:pt x="636" y="1266"/>
                  </a:cubicBezTo>
                  <a:cubicBezTo>
                    <a:pt x="610" y="1549"/>
                    <a:pt x="1124" y="2341"/>
                    <a:pt x="1570" y="2471"/>
                  </a:cubicBezTo>
                  <a:cubicBezTo>
                    <a:pt x="1682" y="2636"/>
                    <a:pt x="1088" y="2947"/>
                    <a:pt x="1007" y="2931"/>
                  </a:cubicBezTo>
                  <a:close/>
                </a:path>
              </a:pathLst>
            </a:custGeom>
            <a:solidFill>
              <a:schemeClr val="bg1"/>
            </a:solidFill>
            <a:ln w="38100" cmpd="sng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6" name="Freeform 4"/>
            <p:cNvSpPr>
              <a:spLocks/>
            </p:cNvSpPr>
            <p:nvPr/>
          </p:nvSpPr>
          <p:spPr bwMode="auto">
            <a:xfrm>
              <a:off x="1958975" y="4402138"/>
              <a:ext cx="904875" cy="781050"/>
            </a:xfrm>
            <a:custGeom>
              <a:avLst/>
              <a:gdLst/>
              <a:ahLst/>
              <a:cxnLst>
                <a:cxn ang="0">
                  <a:pos x="0" y="492"/>
                </a:cxn>
                <a:cxn ang="0">
                  <a:pos x="253" y="134"/>
                </a:cxn>
                <a:cxn ang="0">
                  <a:pos x="570" y="39"/>
                </a:cxn>
              </a:cxnLst>
              <a:rect l="0" t="0" r="r" b="b"/>
              <a:pathLst>
                <a:path w="570" h="492">
                  <a:moveTo>
                    <a:pt x="0" y="492"/>
                  </a:moveTo>
                  <a:cubicBezTo>
                    <a:pt x="0" y="263"/>
                    <a:pt x="155" y="214"/>
                    <a:pt x="253" y="134"/>
                  </a:cubicBezTo>
                  <a:cubicBezTo>
                    <a:pt x="348" y="58"/>
                    <a:pt x="504" y="0"/>
                    <a:pt x="570" y="39"/>
                  </a:cubicBezTo>
                </a:path>
              </a:pathLst>
            </a:custGeom>
            <a:noFill/>
            <a:ln w="9525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7" name="Freeform 5"/>
            <p:cNvSpPr>
              <a:spLocks/>
            </p:cNvSpPr>
            <p:nvPr/>
          </p:nvSpPr>
          <p:spPr bwMode="auto">
            <a:xfrm>
              <a:off x="927100" y="2530475"/>
              <a:ext cx="1489075" cy="2447925"/>
            </a:xfrm>
            <a:custGeom>
              <a:avLst/>
              <a:gdLst/>
              <a:ahLst/>
              <a:cxnLst>
                <a:cxn ang="0">
                  <a:pos x="938" y="1542"/>
                </a:cxn>
                <a:cxn ang="0">
                  <a:pos x="897" y="1313"/>
                </a:cxn>
                <a:cxn ang="0">
                  <a:pos x="143" y="0"/>
                </a:cxn>
              </a:cxnLst>
              <a:rect l="0" t="0" r="r" b="b"/>
              <a:pathLst>
                <a:path w="938" h="1542">
                  <a:moveTo>
                    <a:pt x="938" y="1542"/>
                  </a:moveTo>
                  <a:lnTo>
                    <a:pt x="897" y="1313"/>
                  </a:lnTo>
                  <a:cubicBezTo>
                    <a:pt x="597" y="1230"/>
                    <a:pt x="0" y="440"/>
                    <a:pt x="143" y="0"/>
                  </a:cubicBezTo>
                </a:path>
              </a:pathLst>
            </a:custGeom>
            <a:noFill/>
            <a:ln w="9525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8" name="Freeform 6"/>
            <p:cNvSpPr>
              <a:spLocks/>
            </p:cNvSpPr>
            <p:nvPr/>
          </p:nvSpPr>
          <p:spPr bwMode="auto">
            <a:xfrm>
              <a:off x="823913" y="2062163"/>
              <a:ext cx="927100" cy="1128712"/>
            </a:xfrm>
            <a:custGeom>
              <a:avLst/>
              <a:gdLst/>
              <a:ahLst/>
              <a:cxnLst>
                <a:cxn ang="0">
                  <a:pos x="0" y="711"/>
                </a:cxn>
                <a:cxn ang="0">
                  <a:pos x="160" y="349"/>
                </a:cxn>
                <a:cxn ang="0">
                  <a:pos x="584" y="0"/>
                </a:cxn>
              </a:cxnLst>
              <a:rect l="0" t="0" r="r" b="b"/>
              <a:pathLst>
                <a:path w="584" h="711">
                  <a:moveTo>
                    <a:pt x="0" y="711"/>
                  </a:moveTo>
                  <a:cubicBezTo>
                    <a:pt x="26" y="651"/>
                    <a:pt x="63" y="467"/>
                    <a:pt x="160" y="349"/>
                  </a:cubicBezTo>
                  <a:cubicBezTo>
                    <a:pt x="305" y="130"/>
                    <a:pt x="496" y="73"/>
                    <a:pt x="584" y="0"/>
                  </a:cubicBezTo>
                </a:path>
              </a:pathLst>
            </a:custGeom>
            <a:noFill/>
            <a:ln w="19050" cmpd="sng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9" name="Freeform 7"/>
            <p:cNvSpPr>
              <a:spLocks/>
            </p:cNvSpPr>
            <p:nvPr/>
          </p:nvSpPr>
          <p:spPr bwMode="auto">
            <a:xfrm>
              <a:off x="2916238" y="504825"/>
              <a:ext cx="717550" cy="1252538"/>
            </a:xfrm>
            <a:custGeom>
              <a:avLst/>
              <a:gdLst/>
              <a:ahLst/>
              <a:cxnLst>
                <a:cxn ang="0">
                  <a:pos x="82" y="789"/>
                </a:cxn>
                <a:cxn ang="0">
                  <a:pos x="89" y="421"/>
                </a:cxn>
                <a:cxn ang="0">
                  <a:pos x="232" y="71"/>
                </a:cxn>
                <a:cxn ang="0">
                  <a:pos x="452" y="65"/>
                </a:cxn>
              </a:cxnLst>
              <a:rect l="0" t="0" r="r" b="b"/>
              <a:pathLst>
                <a:path w="452" h="789">
                  <a:moveTo>
                    <a:pt x="82" y="789"/>
                  </a:moveTo>
                  <a:cubicBezTo>
                    <a:pt x="0" y="647"/>
                    <a:pt x="64" y="541"/>
                    <a:pt x="89" y="421"/>
                  </a:cubicBezTo>
                  <a:cubicBezTo>
                    <a:pt x="114" y="301"/>
                    <a:pt x="137" y="142"/>
                    <a:pt x="232" y="71"/>
                  </a:cubicBezTo>
                  <a:cubicBezTo>
                    <a:pt x="327" y="0"/>
                    <a:pt x="406" y="66"/>
                    <a:pt x="452" y="65"/>
                  </a:cubicBezTo>
                </a:path>
              </a:pathLst>
            </a:custGeom>
            <a:noFill/>
            <a:ln w="9525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0" name="Freeform 8"/>
            <p:cNvSpPr>
              <a:spLocks/>
            </p:cNvSpPr>
            <p:nvPr/>
          </p:nvSpPr>
          <p:spPr bwMode="auto">
            <a:xfrm>
              <a:off x="881063" y="601663"/>
              <a:ext cx="5541962" cy="5021262"/>
            </a:xfrm>
            <a:custGeom>
              <a:avLst/>
              <a:gdLst/>
              <a:ahLst/>
              <a:cxnLst>
                <a:cxn ang="0">
                  <a:pos x="0" y="924"/>
                </a:cxn>
                <a:cxn ang="0">
                  <a:pos x="249" y="669"/>
                </a:cxn>
                <a:cxn ang="0">
                  <a:pos x="740" y="440"/>
                </a:cxn>
                <a:cxn ang="0">
                  <a:pos x="1556" y="8"/>
                </a:cxn>
                <a:cxn ang="0">
                  <a:pos x="2507" y="694"/>
                </a:cxn>
                <a:cxn ang="0">
                  <a:pos x="3092" y="920"/>
                </a:cxn>
                <a:cxn ang="0">
                  <a:pos x="3450" y="1518"/>
                </a:cxn>
                <a:cxn ang="0">
                  <a:pos x="3491" y="2296"/>
                </a:cxn>
                <a:cxn ang="0">
                  <a:pos x="3361" y="2783"/>
                </a:cxn>
                <a:cxn ang="0">
                  <a:pos x="3141" y="3163"/>
                </a:cxn>
              </a:cxnLst>
              <a:rect l="0" t="0" r="r" b="b"/>
              <a:pathLst>
                <a:path w="3491" h="3163">
                  <a:moveTo>
                    <a:pt x="0" y="924"/>
                  </a:moveTo>
                  <a:cubicBezTo>
                    <a:pt x="56" y="820"/>
                    <a:pt x="57" y="863"/>
                    <a:pt x="249" y="669"/>
                  </a:cubicBezTo>
                  <a:cubicBezTo>
                    <a:pt x="394" y="517"/>
                    <a:pt x="524" y="568"/>
                    <a:pt x="740" y="440"/>
                  </a:cubicBezTo>
                  <a:cubicBezTo>
                    <a:pt x="1044" y="306"/>
                    <a:pt x="1247" y="16"/>
                    <a:pt x="1556" y="8"/>
                  </a:cubicBezTo>
                  <a:cubicBezTo>
                    <a:pt x="1865" y="0"/>
                    <a:pt x="2251" y="542"/>
                    <a:pt x="2507" y="694"/>
                  </a:cubicBezTo>
                  <a:cubicBezTo>
                    <a:pt x="2763" y="846"/>
                    <a:pt x="2935" y="783"/>
                    <a:pt x="3092" y="920"/>
                  </a:cubicBezTo>
                  <a:cubicBezTo>
                    <a:pt x="3249" y="1057"/>
                    <a:pt x="3384" y="1289"/>
                    <a:pt x="3450" y="1518"/>
                  </a:cubicBezTo>
                  <a:cubicBezTo>
                    <a:pt x="3468" y="1595"/>
                    <a:pt x="3491" y="2296"/>
                    <a:pt x="3491" y="2296"/>
                  </a:cubicBezTo>
                  <a:cubicBezTo>
                    <a:pt x="3476" y="2507"/>
                    <a:pt x="3419" y="2639"/>
                    <a:pt x="3361" y="2783"/>
                  </a:cubicBezTo>
                  <a:cubicBezTo>
                    <a:pt x="3303" y="2927"/>
                    <a:pt x="3232" y="3045"/>
                    <a:pt x="3141" y="3163"/>
                  </a:cubicBezTo>
                </a:path>
              </a:pathLst>
            </a:custGeom>
            <a:noFill/>
            <a:ln w="9525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1" name="Freeform 9"/>
            <p:cNvSpPr>
              <a:spLocks/>
            </p:cNvSpPr>
            <p:nvPr/>
          </p:nvSpPr>
          <p:spPr bwMode="auto">
            <a:xfrm>
              <a:off x="4319588" y="1268413"/>
              <a:ext cx="1198562" cy="923925"/>
            </a:xfrm>
            <a:custGeom>
              <a:avLst/>
              <a:gdLst/>
              <a:ahLst/>
              <a:cxnLst>
                <a:cxn ang="0">
                  <a:pos x="126" y="582"/>
                </a:cxn>
                <a:cxn ang="0">
                  <a:pos x="453" y="303"/>
                </a:cxn>
                <a:cxn ang="0">
                  <a:pos x="755" y="59"/>
                </a:cxn>
              </a:cxnLst>
              <a:rect l="0" t="0" r="r" b="b"/>
              <a:pathLst>
                <a:path w="755" h="582">
                  <a:moveTo>
                    <a:pt x="126" y="582"/>
                  </a:moveTo>
                  <a:cubicBezTo>
                    <a:pt x="0" y="224"/>
                    <a:pt x="348" y="390"/>
                    <a:pt x="453" y="303"/>
                  </a:cubicBezTo>
                  <a:cubicBezTo>
                    <a:pt x="558" y="216"/>
                    <a:pt x="684" y="0"/>
                    <a:pt x="755" y="59"/>
                  </a:cubicBezTo>
                </a:path>
              </a:pathLst>
            </a:custGeom>
            <a:noFill/>
            <a:ln w="9525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2" name="Freeform 10"/>
            <p:cNvSpPr>
              <a:spLocks/>
            </p:cNvSpPr>
            <p:nvPr/>
          </p:nvSpPr>
          <p:spPr bwMode="auto">
            <a:xfrm>
              <a:off x="3351213" y="5211763"/>
              <a:ext cx="2293937" cy="457200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624" y="272"/>
                </a:cxn>
                <a:cxn ang="0">
                  <a:pos x="1445" y="0"/>
                </a:cxn>
              </a:cxnLst>
              <a:rect l="0" t="0" r="r" b="b"/>
              <a:pathLst>
                <a:path w="1445" h="288">
                  <a:moveTo>
                    <a:pt x="0" y="80"/>
                  </a:moveTo>
                  <a:cubicBezTo>
                    <a:pt x="164" y="200"/>
                    <a:pt x="384" y="288"/>
                    <a:pt x="624" y="272"/>
                  </a:cubicBezTo>
                  <a:cubicBezTo>
                    <a:pt x="865" y="259"/>
                    <a:pt x="1285" y="210"/>
                    <a:pt x="1445" y="0"/>
                  </a:cubicBezTo>
                </a:path>
              </a:pathLst>
            </a:custGeom>
            <a:noFill/>
            <a:ln w="9525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3" name="Freeform 11"/>
            <p:cNvSpPr>
              <a:spLocks/>
            </p:cNvSpPr>
            <p:nvPr/>
          </p:nvSpPr>
          <p:spPr bwMode="auto">
            <a:xfrm>
              <a:off x="4876800" y="4381500"/>
              <a:ext cx="973138" cy="1628775"/>
            </a:xfrm>
            <a:custGeom>
              <a:avLst/>
              <a:gdLst/>
              <a:ahLst/>
              <a:cxnLst>
                <a:cxn ang="0">
                  <a:pos x="0" y="1026"/>
                </a:cxn>
                <a:cxn ang="0">
                  <a:pos x="431" y="623"/>
                </a:cxn>
                <a:cxn ang="0">
                  <a:pos x="613" y="0"/>
                </a:cxn>
              </a:cxnLst>
              <a:rect l="0" t="0" r="r" b="b"/>
              <a:pathLst>
                <a:path w="613" h="1026">
                  <a:moveTo>
                    <a:pt x="0" y="1026"/>
                  </a:moveTo>
                  <a:cubicBezTo>
                    <a:pt x="282" y="944"/>
                    <a:pt x="329" y="794"/>
                    <a:pt x="431" y="623"/>
                  </a:cubicBezTo>
                  <a:cubicBezTo>
                    <a:pt x="533" y="452"/>
                    <a:pt x="596" y="118"/>
                    <a:pt x="613" y="0"/>
                  </a:cubicBezTo>
                </a:path>
              </a:pathLst>
            </a:custGeom>
            <a:noFill/>
            <a:ln w="28575" cmpd="sng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81" name="Rectangle 80"/>
          <p:cNvSpPr/>
          <p:nvPr/>
        </p:nvSpPr>
        <p:spPr>
          <a:xfrm>
            <a:off x="914400" y="736937"/>
            <a:ext cx="61247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prstClr val="black"/>
                </a:solidFill>
                <a:latin typeface="Helvetica Neue Light"/>
                <a:cs typeface="Helvetica Neue Light"/>
              </a:rPr>
              <a:t>1</a:t>
            </a:r>
            <a:endParaRPr lang="fr-FR" sz="6000" dirty="0"/>
          </a:p>
        </p:txBody>
      </p:sp>
      <p:sp>
        <p:nvSpPr>
          <p:cNvPr id="82" name="Rectangle 81"/>
          <p:cNvSpPr/>
          <p:nvPr/>
        </p:nvSpPr>
        <p:spPr>
          <a:xfrm>
            <a:off x="987725" y="2794337"/>
            <a:ext cx="61247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schemeClr val="bg1">
                    <a:lumMod val="75000"/>
                  </a:schemeClr>
                </a:solidFill>
                <a:latin typeface="Helvetica Neue Light"/>
                <a:cs typeface="Helvetica Neue Light"/>
              </a:rPr>
              <a:t>2</a:t>
            </a:r>
            <a:endParaRPr lang="fr-FR" sz="60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959490" y="4953000"/>
            <a:ext cx="61247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srgbClr val="BFBFBF"/>
                </a:solidFill>
                <a:latin typeface="Helvetica Neue Light"/>
                <a:cs typeface="Helvetica Neue Light"/>
              </a:rPr>
              <a:t>3</a:t>
            </a:r>
            <a:endParaRPr lang="fr-FR" sz="6000" dirty="0">
              <a:solidFill>
                <a:srgbClr val="BFBFB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sprea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39" y="1531044"/>
            <a:ext cx="8872161" cy="4641155"/>
          </a:xfrm>
          <a:prstGeom prst="rect">
            <a:avLst/>
          </a:prstGeom>
        </p:spPr>
      </p:pic>
      <p:sp>
        <p:nvSpPr>
          <p:cNvPr id="6" name="Rectangle à coins arrondis 5"/>
          <p:cNvSpPr/>
          <p:nvPr/>
        </p:nvSpPr>
        <p:spPr>
          <a:xfrm>
            <a:off x="7543800" y="2590800"/>
            <a:ext cx="990600" cy="3733800"/>
          </a:xfrm>
          <a:prstGeom prst="roundRect">
            <a:avLst/>
          </a:prstGeom>
          <a:noFill/>
          <a:ln w="50800">
            <a:solidFill>
              <a:srgbClr val="FF980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304800" y="250448"/>
            <a:ext cx="4920968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 smtClean="0">
                <a:latin typeface="Helvetica Neue Light"/>
                <a:cs typeface="Helvetica Neue Light"/>
              </a:rPr>
              <a:t>SPREAD or minimum button size </a:t>
            </a:r>
          </a:p>
          <a:p>
            <a:r>
              <a:rPr lang="en-US" sz="2600" dirty="0" smtClean="0">
                <a:latin typeface="Helvetica Neue Light"/>
                <a:cs typeface="Helvetica Neue Light"/>
              </a:rPr>
              <a:t>(in mm)</a:t>
            </a:r>
            <a:endParaRPr lang="fr-FR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Offse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1" y="1379242"/>
            <a:ext cx="8458199" cy="4826989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304800" y="228600"/>
            <a:ext cx="1390124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 smtClean="0">
                <a:latin typeface="Helvetica Neue Light"/>
                <a:cs typeface="Helvetica Neue Light"/>
              </a:rPr>
              <a:t>OFFSET </a:t>
            </a:r>
          </a:p>
          <a:p>
            <a:r>
              <a:rPr lang="en-US" sz="2600" dirty="0" smtClean="0">
                <a:latin typeface="Helvetica Neue Light"/>
                <a:cs typeface="Helvetica Neue Light"/>
              </a:rPr>
              <a:t>(in mm)</a:t>
            </a:r>
            <a:endParaRPr lang="fr-FR" sz="2600" dirty="0"/>
          </a:p>
        </p:txBody>
      </p:sp>
      <p:sp>
        <p:nvSpPr>
          <p:cNvPr id="10" name="Rectangle à coins arrondis 9"/>
          <p:cNvSpPr/>
          <p:nvPr/>
        </p:nvSpPr>
        <p:spPr>
          <a:xfrm>
            <a:off x="7543800" y="1121152"/>
            <a:ext cx="990600" cy="5203448"/>
          </a:xfrm>
          <a:prstGeom prst="roundRect">
            <a:avLst/>
          </a:prstGeom>
          <a:noFill/>
          <a:ln w="50800">
            <a:solidFill>
              <a:srgbClr val="FF980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7"/>
          <p:cNvSpPr>
            <a:spLocks noGrp="1"/>
          </p:cNvSpPr>
          <p:nvPr>
            <p:ph type="title"/>
          </p:nvPr>
        </p:nvSpPr>
        <p:spPr>
          <a:xfrm>
            <a:off x="152400" y="3581400"/>
            <a:ext cx="8839200" cy="1508125"/>
          </a:xfrm>
        </p:spPr>
        <p:txBody>
          <a:bodyPr>
            <a:noAutofit/>
          </a:bodyPr>
          <a:lstStyle/>
          <a:p>
            <a:pPr algn="r" eaLnBrk="1" hangingPunct="1">
              <a:defRPr/>
            </a:pPr>
            <a:r>
              <a:rPr lang="en-US" sz="5000" dirty="0" smtClean="0">
                <a:solidFill>
                  <a:schemeClr val="bg1">
                    <a:lumMod val="65000"/>
                  </a:schemeClr>
                </a:solidFill>
                <a:latin typeface="Helvetica Neue Light"/>
                <a:cs typeface="Helvetica Neue Light"/>
              </a:rPr>
              <a:t>today this dream is just around the corner!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841151" y="304800"/>
            <a:ext cx="59980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sz="28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extreme concavities confine the finger</a:t>
            </a:r>
          </a:p>
        </p:txBody>
      </p:sp>
      <p:sp>
        <p:nvSpPr>
          <p:cNvPr id="11" name="Rectangle à coins arrondis 10"/>
          <p:cNvSpPr/>
          <p:nvPr/>
        </p:nvSpPr>
        <p:spPr>
          <a:xfrm>
            <a:off x="3653764" y="4453085"/>
            <a:ext cx="4347236" cy="576115"/>
          </a:xfrm>
          <a:prstGeom prst="roundRect">
            <a:avLst/>
          </a:prstGeom>
          <a:noFill/>
          <a:ln w="508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/>
          <p:cNvSpPr/>
          <p:nvPr/>
        </p:nvSpPr>
        <p:spPr>
          <a:xfrm>
            <a:off x="4225507" y="5181600"/>
            <a:ext cx="32651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chemeClr val="accent4"/>
                </a:solidFill>
                <a:latin typeface="Helvetica Neue Light"/>
                <a:cs typeface="Helvetica Neue Light"/>
              </a:rPr>
              <a:t>we can correct for it</a:t>
            </a:r>
            <a:endParaRPr lang="fr-FR" dirty="0">
              <a:solidFill>
                <a:schemeClr val="accent4"/>
              </a:solidFill>
            </a:endParaRPr>
          </a:p>
        </p:txBody>
      </p:sp>
      <p:grpSp>
        <p:nvGrpSpPr>
          <p:cNvPr id="30" name="Grouper 29"/>
          <p:cNvGrpSpPr/>
          <p:nvPr/>
        </p:nvGrpSpPr>
        <p:grpSpPr>
          <a:xfrm>
            <a:off x="-1828800" y="1295400"/>
            <a:ext cx="8303745" cy="3200400"/>
            <a:chOff x="814388" y="2716213"/>
            <a:chExt cx="2286000" cy="881062"/>
          </a:xfrm>
        </p:grpSpPr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814388" y="2838450"/>
              <a:ext cx="2286000" cy="438150"/>
            </a:xfrm>
            <a:custGeom>
              <a:avLst/>
              <a:gdLst>
                <a:gd name="T0" fmla="*/ 0 w 1440"/>
                <a:gd name="T1" fmla="*/ 2147483647 h 276"/>
                <a:gd name="T2" fmla="*/ 2147483647 w 1440"/>
                <a:gd name="T3" fmla="*/ 0 h 276"/>
                <a:gd name="T4" fmla="*/ 2147483647 w 1440"/>
                <a:gd name="T5" fmla="*/ 2147483647 h 276"/>
                <a:gd name="T6" fmla="*/ 0 60000 65536"/>
                <a:gd name="T7" fmla="*/ 0 60000 65536"/>
                <a:gd name="T8" fmla="*/ 0 60000 65536"/>
                <a:gd name="T9" fmla="*/ 0 w 1440"/>
                <a:gd name="T10" fmla="*/ 0 h 276"/>
                <a:gd name="T11" fmla="*/ 1440 w 1440"/>
                <a:gd name="T12" fmla="*/ 276 h 27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40" h="276">
                  <a:moveTo>
                    <a:pt x="0" y="180"/>
                  </a:moveTo>
                  <a:lnTo>
                    <a:pt x="744" y="0"/>
                  </a:lnTo>
                  <a:lnTo>
                    <a:pt x="1440" y="276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" name="Freeform 51"/>
            <p:cNvSpPr>
              <a:spLocks/>
            </p:cNvSpPr>
            <p:nvPr/>
          </p:nvSpPr>
          <p:spPr bwMode="auto">
            <a:xfrm rot="19859695">
              <a:off x="1901825" y="2725738"/>
              <a:ext cx="733425" cy="773112"/>
            </a:xfrm>
            <a:custGeom>
              <a:avLst/>
              <a:gdLst>
                <a:gd name="T0" fmla="*/ 2147483647 w 462"/>
                <a:gd name="T1" fmla="*/ 0 h 487"/>
                <a:gd name="T2" fmla="*/ 0 w 462"/>
                <a:gd name="T3" fmla="*/ 2147483647 h 487"/>
                <a:gd name="T4" fmla="*/ 2147483647 w 462"/>
                <a:gd name="T5" fmla="*/ 2147483647 h 487"/>
                <a:gd name="T6" fmla="*/ 2147483647 w 462"/>
                <a:gd name="T7" fmla="*/ 2147483647 h 487"/>
                <a:gd name="T8" fmla="*/ 2147483647 w 462"/>
                <a:gd name="T9" fmla="*/ 2147483647 h 4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2"/>
                <a:gd name="T16" fmla="*/ 0 h 487"/>
                <a:gd name="T17" fmla="*/ 462 w 462"/>
                <a:gd name="T18" fmla="*/ 487 h 48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2" h="487">
                  <a:moveTo>
                    <a:pt x="345" y="0"/>
                  </a:moveTo>
                  <a:cubicBezTo>
                    <a:pt x="288" y="74"/>
                    <a:pt x="40" y="367"/>
                    <a:pt x="0" y="444"/>
                  </a:cubicBezTo>
                  <a:cubicBezTo>
                    <a:pt x="5" y="474"/>
                    <a:pt x="61" y="487"/>
                    <a:pt x="104" y="465"/>
                  </a:cubicBezTo>
                  <a:cubicBezTo>
                    <a:pt x="146" y="444"/>
                    <a:pt x="231" y="348"/>
                    <a:pt x="256" y="314"/>
                  </a:cubicBezTo>
                  <a:cubicBezTo>
                    <a:pt x="281" y="278"/>
                    <a:pt x="419" y="134"/>
                    <a:pt x="462" y="87"/>
                  </a:cubicBezTo>
                </a:path>
              </a:pathLst>
            </a:custGeom>
            <a:solidFill>
              <a:schemeClr val="bg1"/>
            </a:solidFill>
            <a:ln w="12700">
              <a:noFill/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" name="Freeform 77"/>
            <p:cNvSpPr>
              <a:spLocks/>
            </p:cNvSpPr>
            <p:nvPr/>
          </p:nvSpPr>
          <p:spPr bwMode="auto">
            <a:xfrm>
              <a:off x="1701800" y="3209925"/>
              <a:ext cx="1004888" cy="371475"/>
            </a:xfrm>
            <a:custGeom>
              <a:avLst/>
              <a:gdLst>
                <a:gd name="T0" fmla="*/ 0 w 633"/>
                <a:gd name="T1" fmla="*/ 0 h 234"/>
                <a:gd name="T2" fmla="*/ 740926306 w 633"/>
                <a:gd name="T3" fmla="*/ 574595625 h 234"/>
                <a:gd name="T4" fmla="*/ 1570058919 w 633"/>
                <a:gd name="T5" fmla="*/ 22682200 h 234"/>
                <a:gd name="T6" fmla="*/ 1595260494 w 633"/>
                <a:gd name="T7" fmla="*/ 22682200 h 2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3"/>
                <a:gd name="T13" fmla="*/ 0 h 234"/>
                <a:gd name="T14" fmla="*/ 633 w 633"/>
                <a:gd name="T15" fmla="*/ 230 h 2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3" h="234">
                  <a:moveTo>
                    <a:pt x="0" y="0"/>
                  </a:moveTo>
                  <a:cubicBezTo>
                    <a:pt x="398" y="0"/>
                    <a:pt x="172" y="222"/>
                    <a:pt x="294" y="228"/>
                  </a:cubicBezTo>
                  <a:cubicBezTo>
                    <a:pt x="424" y="234"/>
                    <a:pt x="288" y="0"/>
                    <a:pt x="623" y="9"/>
                  </a:cubicBezTo>
                  <a:cubicBezTo>
                    <a:pt x="628" y="9"/>
                    <a:pt x="633" y="9"/>
                    <a:pt x="633" y="9"/>
                  </a:cubicBez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2066925" y="3292475"/>
              <a:ext cx="282575" cy="304800"/>
            </a:xfrm>
            <a:custGeom>
              <a:avLst/>
              <a:gdLst>
                <a:gd name="T0" fmla="*/ 372983125 w 178"/>
                <a:gd name="T1" fmla="*/ 55443438 h 192"/>
                <a:gd name="T2" fmla="*/ 206652813 w 178"/>
                <a:gd name="T3" fmla="*/ 428426563 h 192"/>
                <a:gd name="T4" fmla="*/ 80645000 w 178"/>
                <a:gd name="T5" fmla="*/ 302418750 h 192"/>
                <a:gd name="T6" fmla="*/ 372983125 w 178"/>
                <a:gd name="T7" fmla="*/ 55443438 h 19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8"/>
                <a:gd name="T13" fmla="*/ 0 h 192"/>
                <a:gd name="T14" fmla="*/ 178 w 178"/>
                <a:gd name="T15" fmla="*/ 192 h 19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8" h="192">
                  <a:moveTo>
                    <a:pt x="148" y="22"/>
                  </a:moveTo>
                  <a:cubicBezTo>
                    <a:pt x="178" y="45"/>
                    <a:pt x="124" y="149"/>
                    <a:pt x="82" y="170"/>
                  </a:cubicBezTo>
                  <a:cubicBezTo>
                    <a:pt x="41" y="192"/>
                    <a:pt x="0" y="160"/>
                    <a:pt x="32" y="120"/>
                  </a:cubicBezTo>
                  <a:cubicBezTo>
                    <a:pt x="64" y="80"/>
                    <a:pt x="118" y="0"/>
                    <a:pt x="148" y="22"/>
                  </a:cubicBezTo>
                  <a:close/>
                </a:path>
              </a:pathLst>
            </a:custGeom>
            <a:solidFill>
              <a:srgbClr val="A1E41C"/>
            </a:solidFill>
            <a:ln w="635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" name="Freeform 52"/>
            <p:cNvSpPr>
              <a:spLocks/>
            </p:cNvSpPr>
            <p:nvPr/>
          </p:nvSpPr>
          <p:spPr bwMode="auto">
            <a:xfrm rot="19295648">
              <a:off x="2114550" y="3338513"/>
              <a:ext cx="139700" cy="204787"/>
            </a:xfrm>
            <a:custGeom>
              <a:avLst/>
              <a:gdLst>
                <a:gd name="T0" fmla="*/ 2147483647 w 92"/>
                <a:gd name="T1" fmla="*/ 0 h 136"/>
                <a:gd name="T2" fmla="*/ 0 w 92"/>
                <a:gd name="T3" fmla="*/ 2147483647 h 136"/>
                <a:gd name="T4" fmla="*/ 0 60000 65536"/>
                <a:gd name="T5" fmla="*/ 0 60000 65536"/>
                <a:gd name="T6" fmla="*/ 0 w 92"/>
                <a:gd name="T7" fmla="*/ 0 h 136"/>
                <a:gd name="T8" fmla="*/ 92 w 92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2" h="136">
                  <a:moveTo>
                    <a:pt x="52" y="0"/>
                  </a:moveTo>
                  <a:cubicBezTo>
                    <a:pt x="92" y="32"/>
                    <a:pt x="92" y="64"/>
                    <a:pt x="0" y="136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" name="Freeform 52"/>
            <p:cNvSpPr>
              <a:spLocks/>
            </p:cNvSpPr>
            <p:nvPr/>
          </p:nvSpPr>
          <p:spPr bwMode="auto">
            <a:xfrm rot="19295648">
              <a:off x="2114550" y="3338513"/>
              <a:ext cx="139700" cy="204787"/>
            </a:xfrm>
            <a:custGeom>
              <a:avLst/>
              <a:gdLst>
                <a:gd name="T0" fmla="*/ 2147483647 w 92"/>
                <a:gd name="T1" fmla="*/ 0 h 136"/>
                <a:gd name="T2" fmla="*/ 0 w 92"/>
                <a:gd name="T3" fmla="*/ 2147483647 h 136"/>
                <a:gd name="T4" fmla="*/ 0 60000 65536"/>
                <a:gd name="T5" fmla="*/ 0 60000 65536"/>
                <a:gd name="T6" fmla="*/ 0 w 92"/>
                <a:gd name="T7" fmla="*/ 0 h 136"/>
                <a:gd name="T8" fmla="*/ 92 w 92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2" h="136">
                  <a:moveTo>
                    <a:pt x="52" y="0"/>
                  </a:moveTo>
                  <a:cubicBezTo>
                    <a:pt x="92" y="32"/>
                    <a:pt x="92" y="64"/>
                    <a:pt x="0" y="136"/>
                  </a:cubicBez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" name="Freeform 51"/>
            <p:cNvSpPr>
              <a:spLocks/>
            </p:cNvSpPr>
            <p:nvPr/>
          </p:nvSpPr>
          <p:spPr bwMode="auto">
            <a:xfrm rot="19859695">
              <a:off x="1905000" y="2716213"/>
              <a:ext cx="733425" cy="773112"/>
            </a:xfrm>
            <a:custGeom>
              <a:avLst/>
              <a:gdLst>
                <a:gd name="T0" fmla="*/ 2147483647 w 462"/>
                <a:gd name="T1" fmla="*/ 0 h 487"/>
                <a:gd name="T2" fmla="*/ 0 w 462"/>
                <a:gd name="T3" fmla="*/ 2147483647 h 487"/>
                <a:gd name="T4" fmla="*/ 2147483647 w 462"/>
                <a:gd name="T5" fmla="*/ 2147483647 h 487"/>
                <a:gd name="T6" fmla="*/ 2147483647 w 462"/>
                <a:gd name="T7" fmla="*/ 2147483647 h 487"/>
                <a:gd name="T8" fmla="*/ 2147483647 w 462"/>
                <a:gd name="T9" fmla="*/ 2147483647 h 4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2"/>
                <a:gd name="T16" fmla="*/ 0 h 487"/>
                <a:gd name="T17" fmla="*/ 462 w 462"/>
                <a:gd name="T18" fmla="*/ 487 h 48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2" h="487">
                  <a:moveTo>
                    <a:pt x="345" y="0"/>
                  </a:moveTo>
                  <a:cubicBezTo>
                    <a:pt x="288" y="74"/>
                    <a:pt x="40" y="367"/>
                    <a:pt x="0" y="444"/>
                  </a:cubicBezTo>
                  <a:cubicBezTo>
                    <a:pt x="5" y="474"/>
                    <a:pt x="61" y="487"/>
                    <a:pt x="104" y="465"/>
                  </a:cubicBezTo>
                  <a:cubicBezTo>
                    <a:pt x="146" y="444"/>
                    <a:pt x="231" y="348"/>
                    <a:pt x="256" y="314"/>
                  </a:cubicBezTo>
                  <a:cubicBezTo>
                    <a:pt x="281" y="278"/>
                    <a:pt x="419" y="134"/>
                    <a:pt x="462" y="87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31" name="Rectangle 30"/>
          <p:cNvSpPr/>
          <p:nvPr/>
        </p:nvSpPr>
        <p:spPr>
          <a:xfrm>
            <a:off x="3810000" y="3774757"/>
            <a:ext cx="53340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6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less movement -&gt; smaller spread</a:t>
            </a:r>
          </a:p>
        </p:txBody>
      </p:sp>
      <p:sp>
        <p:nvSpPr>
          <p:cNvPr id="32" name="Rectangle 31"/>
          <p:cNvSpPr/>
          <p:nvPr/>
        </p:nvSpPr>
        <p:spPr>
          <a:xfrm>
            <a:off x="3124200" y="4460557"/>
            <a:ext cx="4572000" cy="49244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r"/>
            <a:r>
              <a:rPr lang="en-US" sz="26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hugs more -&gt; larger offset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1"/>
      <p:bldP spid="31" grpId="0"/>
      <p:bldP spid="3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2514600" y="851001"/>
            <a:ext cx="52303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BFBFBF"/>
                </a:solidFill>
                <a:latin typeface="Helvetica Neue Light"/>
                <a:ea typeface="+mj-ea"/>
                <a:cs typeface="Helvetica Neue Light"/>
              </a:rPr>
              <a:t>convex is the most accurate curvature</a:t>
            </a:r>
            <a:endParaRPr lang="fr-FR" sz="2400" dirty="0">
              <a:solidFill>
                <a:srgbClr val="BFBFBF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514600" y="2902803"/>
            <a:ext cx="499675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Helvetica Neue Light"/>
                <a:ea typeface="+mj-ea"/>
                <a:cs typeface="Helvetica Neue Light"/>
              </a:rPr>
              <a:t>extreme concavities are accurate </a:t>
            </a:r>
          </a:p>
          <a:p>
            <a:r>
              <a:rPr lang="en-US" sz="2400" dirty="0" smtClean="0">
                <a:solidFill>
                  <a:schemeClr val="accent4"/>
                </a:solidFill>
                <a:latin typeface="Helvetica Neue Light"/>
                <a:ea typeface="+mj-ea"/>
                <a:cs typeface="Helvetica Neue Light"/>
              </a:rPr>
              <a:t>IF</a:t>
            </a:r>
            <a:r>
              <a:rPr lang="en-US" sz="2400" dirty="0" smtClean="0">
                <a:solidFill>
                  <a:srgbClr val="000000"/>
                </a:solidFill>
                <a:latin typeface="Helvetica Neue Light"/>
                <a:ea typeface="+mj-ea"/>
                <a:cs typeface="Helvetica Neue Light"/>
              </a:rPr>
              <a:t> we can track the finger orientation</a:t>
            </a:r>
            <a:endParaRPr lang="fr-FR" sz="2400" dirty="0">
              <a:solidFill>
                <a:srgbClr val="000000"/>
              </a:solidFill>
            </a:endParaRPr>
          </a:p>
        </p:txBody>
      </p:sp>
      <p:grpSp>
        <p:nvGrpSpPr>
          <p:cNvPr id="2" name="Grouper 14"/>
          <p:cNvGrpSpPr/>
          <p:nvPr/>
        </p:nvGrpSpPr>
        <p:grpSpPr>
          <a:xfrm>
            <a:off x="340966" y="452669"/>
            <a:ext cx="1859905" cy="1719994"/>
            <a:chOff x="381000" y="504825"/>
            <a:chExt cx="6542088" cy="6049963"/>
          </a:xfrm>
        </p:grpSpPr>
        <p:sp>
          <p:nvSpPr>
            <p:cNvPr id="17" name="Freeform 3"/>
            <p:cNvSpPr>
              <a:spLocks/>
            </p:cNvSpPr>
            <p:nvPr/>
          </p:nvSpPr>
          <p:spPr bwMode="auto">
            <a:xfrm>
              <a:off x="381000" y="533400"/>
              <a:ext cx="6542088" cy="6021388"/>
            </a:xfrm>
            <a:custGeom>
              <a:avLst/>
              <a:gdLst/>
              <a:ahLst/>
              <a:cxnLst>
                <a:cxn ang="0">
                  <a:pos x="1007" y="2931"/>
                </a:cxn>
                <a:cxn ang="0">
                  <a:pos x="178" y="1282"/>
                </a:cxn>
                <a:cxn ang="0">
                  <a:pos x="1413" y="154"/>
                </a:cxn>
                <a:cxn ang="0">
                  <a:pos x="1882" y="17"/>
                </a:cxn>
                <a:cxn ang="0">
                  <a:pos x="2316" y="118"/>
                </a:cxn>
                <a:cxn ang="0">
                  <a:pos x="2785" y="261"/>
                </a:cxn>
                <a:cxn ang="0">
                  <a:pos x="3939" y="1430"/>
                </a:cxn>
                <a:cxn ang="0">
                  <a:pos x="3710" y="2864"/>
                </a:cxn>
                <a:cxn ang="0">
                  <a:pos x="2735" y="3651"/>
                </a:cxn>
                <a:cxn ang="0">
                  <a:pos x="1727" y="3507"/>
                </a:cxn>
                <a:cxn ang="0">
                  <a:pos x="2159" y="2883"/>
                </a:cxn>
                <a:cxn ang="0">
                  <a:pos x="3322" y="2782"/>
                </a:cxn>
                <a:cxn ang="0">
                  <a:pos x="3119" y="1443"/>
                </a:cxn>
                <a:cxn ang="0">
                  <a:pos x="1727" y="771"/>
                </a:cxn>
                <a:cxn ang="0">
                  <a:pos x="636" y="1266"/>
                </a:cxn>
                <a:cxn ang="0">
                  <a:pos x="1570" y="2471"/>
                </a:cxn>
                <a:cxn ang="0">
                  <a:pos x="1007" y="2931"/>
                </a:cxn>
              </a:cxnLst>
              <a:rect l="0" t="0" r="r" b="b"/>
              <a:pathLst>
                <a:path w="4121" h="3793">
                  <a:moveTo>
                    <a:pt x="1007" y="2931"/>
                  </a:moveTo>
                  <a:cubicBezTo>
                    <a:pt x="312" y="2741"/>
                    <a:pt x="0" y="1959"/>
                    <a:pt x="178" y="1282"/>
                  </a:cubicBezTo>
                  <a:cubicBezTo>
                    <a:pt x="356" y="605"/>
                    <a:pt x="1136" y="366"/>
                    <a:pt x="1413" y="154"/>
                  </a:cubicBezTo>
                  <a:cubicBezTo>
                    <a:pt x="1568" y="65"/>
                    <a:pt x="1735" y="29"/>
                    <a:pt x="1882" y="17"/>
                  </a:cubicBezTo>
                  <a:cubicBezTo>
                    <a:pt x="2028" y="0"/>
                    <a:pt x="2166" y="88"/>
                    <a:pt x="2316" y="118"/>
                  </a:cubicBezTo>
                  <a:lnTo>
                    <a:pt x="2785" y="261"/>
                  </a:lnTo>
                  <a:cubicBezTo>
                    <a:pt x="3284" y="439"/>
                    <a:pt x="3808" y="991"/>
                    <a:pt x="3939" y="1430"/>
                  </a:cubicBezTo>
                  <a:cubicBezTo>
                    <a:pt x="4121" y="2048"/>
                    <a:pt x="3911" y="2494"/>
                    <a:pt x="3710" y="2864"/>
                  </a:cubicBezTo>
                  <a:cubicBezTo>
                    <a:pt x="3509" y="3234"/>
                    <a:pt x="3065" y="3544"/>
                    <a:pt x="2735" y="3651"/>
                  </a:cubicBezTo>
                  <a:cubicBezTo>
                    <a:pt x="2735" y="3651"/>
                    <a:pt x="1999" y="3793"/>
                    <a:pt x="1727" y="3507"/>
                  </a:cubicBezTo>
                  <a:cubicBezTo>
                    <a:pt x="1564" y="3252"/>
                    <a:pt x="1976" y="2835"/>
                    <a:pt x="2159" y="2883"/>
                  </a:cubicBezTo>
                  <a:cubicBezTo>
                    <a:pt x="2375" y="2994"/>
                    <a:pt x="3162" y="3022"/>
                    <a:pt x="3322" y="2782"/>
                  </a:cubicBezTo>
                  <a:cubicBezTo>
                    <a:pt x="3482" y="2542"/>
                    <a:pt x="3580" y="1944"/>
                    <a:pt x="3119" y="1443"/>
                  </a:cubicBezTo>
                  <a:cubicBezTo>
                    <a:pt x="2658" y="942"/>
                    <a:pt x="2219" y="812"/>
                    <a:pt x="1727" y="771"/>
                  </a:cubicBezTo>
                  <a:cubicBezTo>
                    <a:pt x="1235" y="730"/>
                    <a:pt x="662" y="983"/>
                    <a:pt x="636" y="1266"/>
                  </a:cubicBezTo>
                  <a:cubicBezTo>
                    <a:pt x="610" y="1549"/>
                    <a:pt x="1124" y="2341"/>
                    <a:pt x="1570" y="2471"/>
                  </a:cubicBezTo>
                  <a:cubicBezTo>
                    <a:pt x="1682" y="2636"/>
                    <a:pt x="1088" y="2947"/>
                    <a:pt x="1007" y="2931"/>
                  </a:cubicBezTo>
                  <a:close/>
                </a:path>
              </a:pathLst>
            </a:custGeom>
            <a:solidFill>
              <a:schemeClr val="bg1"/>
            </a:solidFill>
            <a:ln w="38100" cmpd="sng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" name="Freeform 4"/>
            <p:cNvSpPr>
              <a:spLocks/>
            </p:cNvSpPr>
            <p:nvPr/>
          </p:nvSpPr>
          <p:spPr bwMode="auto">
            <a:xfrm>
              <a:off x="1958975" y="4402138"/>
              <a:ext cx="904875" cy="781050"/>
            </a:xfrm>
            <a:custGeom>
              <a:avLst/>
              <a:gdLst/>
              <a:ahLst/>
              <a:cxnLst>
                <a:cxn ang="0">
                  <a:pos x="0" y="492"/>
                </a:cxn>
                <a:cxn ang="0">
                  <a:pos x="253" y="134"/>
                </a:cxn>
                <a:cxn ang="0">
                  <a:pos x="570" y="39"/>
                </a:cxn>
              </a:cxnLst>
              <a:rect l="0" t="0" r="r" b="b"/>
              <a:pathLst>
                <a:path w="570" h="492">
                  <a:moveTo>
                    <a:pt x="0" y="492"/>
                  </a:moveTo>
                  <a:cubicBezTo>
                    <a:pt x="0" y="263"/>
                    <a:pt x="155" y="214"/>
                    <a:pt x="253" y="134"/>
                  </a:cubicBezTo>
                  <a:cubicBezTo>
                    <a:pt x="348" y="58"/>
                    <a:pt x="504" y="0"/>
                    <a:pt x="570" y="39"/>
                  </a:cubicBezTo>
                </a:path>
              </a:pathLst>
            </a:custGeom>
            <a:noFill/>
            <a:ln w="9525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" name="Freeform 5"/>
            <p:cNvSpPr>
              <a:spLocks/>
            </p:cNvSpPr>
            <p:nvPr/>
          </p:nvSpPr>
          <p:spPr bwMode="auto">
            <a:xfrm>
              <a:off x="927100" y="2530475"/>
              <a:ext cx="1489075" cy="2447925"/>
            </a:xfrm>
            <a:custGeom>
              <a:avLst/>
              <a:gdLst/>
              <a:ahLst/>
              <a:cxnLst>
                <a:cxn ang="0">
                  <a:pos x="938" y="1542"/>
                </a:cxn>
                <a:cxn ang="0">
                  <a:pos x="897" y="1313"/>
                </a:cxn>
                <a:cxn ang="0">
                  <a:pos x="143" y="0"/>
                </a:cxn>
              </a:cxnLst>
              <a:rect l="0" t="0" r="r" b="b"/>
              <a:pathLst>
                <a:path w="938" h="1542">
                  <a:moveTo>
                    <a:pt x="938" y="1542"/>
                  </a:moveTo>
                  <a:lnTo>
                    <a:pt x="897" y="1313"/>
                  </a:lnTo>
                  <a:cubicBezTo>
                    <a:pt x="597" y="1230"/>
                    <a:pt x="0" y="440"/>
                    <a:pt x="143" y="0"/>
                  </a:cubicBezTo>
                </a:path>
              </a:pathLst>
            </a:custGeom>
            <a:noFill/>
            <a:ln w="9525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823913" y="2062163"/>
              <a:ext cx="927100" cy="1128712"/>
            </a:xfrm>
            <a:custGeom>
              <a:avLst/>
              <a:gdLst/>
              <a:ahLst/>
              <a:cxnLst>
                <a:cxn ang="0">
                  <a:pos x="0" y="711"/>
                </a:cxn>
                <a:cxn ang="0">
                  <a:pos x="160" y="349"/>
                </a:cxn>
                <a:cxn ang="0">
                  <a:pos x="584" y="0"/>
                </a:cxn>
              </a:cxnLst>
              <a:rect l="0" t="0" r="r" b="b"/>
              <a:pathLst>
                <a:path w="584" h="711">
                  <a:moveTo>
                    <a:pt x="0" y="711"/>
                  </a:moveTo>
                  <a:cubicBezTo>
                    <a:pt x="26" y="651"/>
                    <a:pt x="63" y="467"/>
                    <a:pt x="160" y="349"/>
                  </a:cubicBezTo>
                  <a:cubicBezTo>
                    <a:pt x="305" y="130"/>
                    <a:pt x="496" y="73"/>
                    <a:pt x="584" y="0"/>
                  </a:cubicBezTo>
                </a:path>
              </a:pathLst>
            </a:custGeom>
            <a:noFill/>
            <a:ln w="19050" cmpd="sng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" name="Freeform 7"/>
            <p:cNvSpPr>
              <a:spLocks/>
            </p:cNvSpPr>
            <p:nvPr/>
          </p:nvSpPr>
          <p:spPr bwMode="auto">
            <a:xfrm>
              <a:off x="2916238" y="504825"/>
              <a:ext cx="717550" cy="1252538"/>
            </a:xfrm>
            <a:custGeom>
              <a:avLst/>
              <a:gdLst/>
              <a:ahLst/>
              <a:cxnLst>
                <a:cxn ang="0">
                  <a:pos x="82" y="789"/>
                </a:cxn>
                <a:cxn ang="0">
                  <a:pos x="89" y="421"/>
                </a:cxn>
                <a:cxn ang="0">
                  <a:pos x="232" y="71"/>
                </a:cxn>
                <a:cxn ang="0">
                  <a:pos x="452" y="65"/>
                </a:cxn>
              </a:cxnLst>
              <a:rect l="0" t="0" r="r" b="b"/>
              <a:pathLst>
                <a:path w="452" h="789">
                  <a:moveTo>
                    <a:pt x="82" y="789"/>
                  </a:moveTo>
                  <a:cubicBezTo>
                    <a:pt x="0" y="647"/>
                    <a:pt x="64" y="541"/>
                    <a:pt x="89" y="421"/>
                  </a:cubicBezTo>
                  <a:cubicBezTo>
                    <a:pt x="114" y="301"/>
                    <a:pt x="137" y="142"/>
                    <a:pt x="232" y="71"/>
                  </a:cubicBezTo>
                  <a:cubicBezTo>
                    <a:pt x="327" y="0"/>
                    <a:pt x="406" y="66"/>
                    <a:pt x="452" y="65"/>
                  </a:cubicBezTo>
                </a:path>
              </a:pathLst>
            </a:custGeom>
            <a:noFill/>
            <a:ln w="9525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" name="Freeform 8"/>
            <p:cNvSpPr>
              <a:spLocks/>
            </p:cNvSpPr>
            <p:nvPr/>
          </p:nvSpPr>
          <p:spPr bwMode="auto">
            <a:xfrm>
              <a:off x="881063" y="601663"/>
              <a:ext cx="5541962" cy="5021262"/>
            </a:xfrm>
            <a:custGeom>
              <a:avLst/>
              <a:gdLst/>
              <a:ahLst/>
              <a:cxnLst>
                <a:cxn ang="0">
                  <a:pos x="0" y="924"/>
                </a:cxn>
                <a:cxn ang="0">
                  <a:pos x="249" y="669"/>
                </a:cxn>
                <a:cxn ang="0">
                  <a:pos x="740" y="440"/>
                </a:cxn>
                <a:cxn ang="0">
                  <a:pos x="1556" y="8"/>
                </a:cxn>
                <a:cxn ang="0">
                  <a:pos x="2507" y="694"/>
                </a:cxn>
                <a:cxn ang="0">
                  <a:pos x="3092" y="920"/>
                </a:cxn>
                <a:cxn ang="0">
                  <a:pos x="3450" y="1518"/>
                </a:cxn>
                <a:cxn ang="0">
                  <a:pos x="3491" y="2296"/>
                </a:cxn>
                <a:cxn ang="0">
                  <a:pos x="3361" y="2783"/>
                </a:cxn>
                <a:cxn ang="0">
                  <a:pos x="3141" y="3163"/>
                </a:cxn>
              </a:cxnLst>
              <a:rect l="0" t="0" r="r" b="b"/>
              <a:pathLst>
                <a:path w="3491" h="3163">
                  <a:moveTo>
                    <a:pt x="0" y="924"/>
                  </a:moveTo>
                  <a:cubicBezTo>
                    <a:pt x="56" y="820"/>
                    <a:pt x="57" y="863"/>
                    <a:pt x="249" y="669"/>
                  </a:cubicBezTo>
                  <a:cubicBezTo>
                    <a:pt x="394" y="517"/>
                    <a:pt x="524" y="568"/>
                    <a:pt x="740" y="440"/>
                  </a:cubicBezTo>
                  <a:cubicBezTo>
                    <a:pt x="1044" y="306"/>
                    <a:pt x="1247" y="16"/>
                    <a:pt x="1556" y="8"/>
                  </a:cubicBezTo>
                  <a:cubicBezTo>
                    <a:pt x="1865" y="0"/>
                    <a:pt x="2251" y="542"/>
                    <a:pt x="2507" y="694"/>
                  </a:cubicBezTo>
                  <a:cubicBezTo>
                    <a:pt x="2763" y="846"/>
                    <a:pt x="2935" y="783"/>
                    <a:pt x="3092" y="920"/>
                  </a:cubicBezTo>
                  <a:cubicBezTo>
                    <a:pt x="3249" y="1057"/>
                    <a:pt x="3384" y="1289"/>
                    <a:pt x="3450" y="1518"/>
                  </a:cubicBezTo>
                  <a:cubicBezTo>
                    <a:pt x="3468" y="1595"/>
                    <a:pt x="3491" y="2296"/>
                    <a:pt x="3491" y="2296"/>
                  </a:cubicBezTo>
                  <a:cubicBezTo>
                    <a:pt x="3476" y="2507"/>
                    <a:pt x="3419" y="2639"/>
                    <a:pt x="3361" y="2783"/>
                  </a:cubicBezTo>
                  <a:cubicBezTo>
                    <a:pt x="3303" y="2927"/>
                    <a:pt x="3232" y="3045"/>
                    <a:pt x="3141" y="3163"/>
                  </a:cubicBezTo>
                </a:path>
              </a:pathLst>
            </a:custGeom>
            <a:noFill/>
            <a:ln w="9525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" name="Freeform 9"/>
            <p:cNvSpPr>
              <a:spLocks/>
            </p:cNvSpPr>
            <p:nvPr/>
          </p:nvSpPr>
          <p:spPr bwMode="auto">
            <a:xfrm>
              <a:off x="4319588" y="1268413"/>
              <a:ext cx="1198562" cy="923925"/>
            </a:xfrm>
            <a:custGeom>
              <a:avLst/>
              <a:gdLst/>
              <a:ahLst/>
              <a:cxnLst>
                <a:cxn ang="0">
                  <a:pos x="126" y="582"/>
                </a:cxn>
                <a:cxn ang="0">
                  <a:pos x="453" y="303"/>
                </a:cxn>
                <a:cxn ang="0">
                  <a:pos x="755" y="59"/>
                </a:cxn>
              </a:cxnLst>
              <a:rect l="0" t="0" r="r" b="b"/>
              <a:pathLst>
                <a:path w="755" h="582">
                  <a:moveTo>
                    <a:pt x="126" y="582"/>
                  </a:moveTo>
                  <a:cubicBezTo>
                    <a:pt x="0" y="224"/>
                    <a:pt x="348" y="390"/>
                    <a:pt x="453" y="303"/>
                  </a:cubicBezTo>
                  <a:cubicBezTo>
                    <a:pt x="558" y="216"/>
                    <a:pt x="684" y="0"/>
                    <a:pt x="755" y="59"/>
                  </a:cubicBezTo>
                </a:path>
              </a:pathLst>
            </a:custGeom>
            <a:noFill/>
            <a:ln w="9525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" name="Freeform 10"/>
            <p:cNvSpPr>
              <a:spLocks/>
            </p:cNvSpPr>
            <p:nvPr/>
          </p:nvSpPr>
          <p:spPr bwMode="auto">
            <a:xfrm>
              <a:off x="3351213" y="5211763"/>
              <a:ext cx="2293937" cy="457200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624" y="272"/>
                </a:cxn>
                <a:cxn ang="0">
                  <a:pos x="1445" y="0"/>
                </a:cxn>
              </a:cxnLst>
              <a:rect l="0" t="0" r="r" b="b"/>
              <a:pathLst>
                <a:path w="1445" h="288">
                  <a:moveTo>
                    <a:pt x="0" y="80"/>
                  </a:moveTo>
                  <a:cubicBezTo>
                    <a:pt x="164" y="200"/>
                    <a:pt x="384" y="288"/>
                    <a:pt x="624" y="272"/>
                  </a:cubicBezTo>
                  <a:cubicBezTo>
                    <a:pt x="865" y="259"/>
                    <a:pt x="1285" y="210"/>
                    <a:pt x="1445" y="0"/>
                  </a:cubicBezTo>
                </a:path>
              </a:pathLst>
            </a:custGeom>
            <a:noFill/>
            <a:ln w="9525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2" name="Freeform 11"/>
            <p:cNvSpPr>
              <a:spLocks/>
            </p:cNvSpPr>
            <p:nvPr/>
          </p:nvSpPr>
          <p:spPr bwMode="auto">
            <a:xfrm>
              <a:off x="4876800" y="4381500"/>
              <a:ext cx="973138" cy="1628775"/>
            </a:xfrm>
            <a:custGeom>
              <a:avLst/>
              <a:gdLst/>
              <a:ahLst/>
              <a:cxnLst>
                <a:cxn ang="0">
                  <a:pos x="0" y="1026"/>
                </a:cxn>
                <a:cxn ang="0">
                  <a:pos x="431" y="623"/>
                </a:cxn>
                <a:cxn ang="0">
                  <a:pos x="613" y="0"/>
                </a:cxn>
              </a:cxnLst>
              <a:rect l="0" t="0" r="r" b="b"/>
              <a:pathLst>
                <a:path w="613" h="1026">
                  <a:moveTo>
                    <a:pt x="0" y="1026"/>
                  </a:moveTo>
                  <a:cubicBezTo>
                    <a:pt x="282" y="944"/>
                    <a:pt x="329" y="794"/>
                    <a:pt x="431" y="623"/>
                  </a:cubicBezTo>
                  <a:cubicBezTo>
                    <a:pt x="533" y="452"/>
                    <a:pt x="596" y="118"/>
                    <a:pt x="613" y="0"/>
                  </a:cubicBezTo>
                </a:path>
              </a:pathLst>
            </a:custGeom>
            <a:noFill/>
            <a:ln w="28575" cmpd="sng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33" name="Rectangle 32"/>
          <p:cNvSpPr/>
          <p:nvPr/>
        </p:nvSpPr>
        <p:spPr>
          <a:xfrm>
            <a:off x="2514600" y="5029200"/>
            <a:ext cx="634296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BFBFBF"/>
                </a:solidFill>
                <a:latin typeface="Helvetica Neue Light"/>
                <a:ea typeface="+mj-ea"/>
                <a:cs typeface="Helvetica Neue Light"/>
              </a:rPr>
              <a:t>accuracy is the same all over convex </a:t>
            </a:r>
          </a:p>
          <a:p>
            <a:r>
              <a:rPr lang="en-US" sz="2400" dirty="0" smtClean="0">
                <a:solidFill>
                  <a:srgbClr val="BFBFBF"/>
                </a:solidFill>
                <a:latin typeface="Helvetica Neue Light"/>
                <a:ea typeface="+mj-ea"/>
                <a:cs typeface="Helvetica Neue Light"/>
              </a:rPr>
              <a:t>downhill slopes are more accurate for concave</a:t>
            </a:r>
            <a:endParaRPr lang="fr-FR" sz="2400" dirty="0">
              <a:solidFill>
                <a:srgbClr val="BFBFBF"/>
              </a:solidFill>
            </a:endParaRPr>
          </a:p>
        </p:txBody>
      </p:sp>
      <p:grpSp>
        <p:nvGrpSpPr>
          <p:cNvPr id="3" name="Grouper 53"/>
          <p:cNvGrpSpPr/>
          <p:nvPr/>
        </p:nvGrpSpPr>
        <p:grpSpPr>
          <a:xfrm>
            <a:off x="340966" y="2514600"/>
            <a:ext cx="1859905" cy="1719994"/>
            <a:chOff x="381000" y="504825"/>
            <a:chExt cx="6542088" cy="6049963"/>
          </a:xfrm>
        </p:grpSpPr>
        <p:sp>
          <p:nvSpPr>
            <p:cNvPr id="55" name="Freeform 3"/>
            <p:cNvSpPr>
              <a:spLocks/>
            </p:cNvSpPr>
            <p:nvPr/>
          </p:nvSpPr>
          <p:spPr bwMode="auto">
            <a:xfrm>
              <a:off x="381000" y="533400"/>
              <a:ext cx="6542088" cy="6021388"/>
            </a:xfrm>
            <a:custGeom>
              <a:avLst/>
              <a:gdLst/>
              <a:ahLst/>
              <a:cxnLst>
                <a:cxn ang="0">
                  <a:pos x="1007" y="2931"/>
                </a:cxn>
                <a:cxn ang="0">
                  <a:pos x="178" y="1282"/>
                </a:cxn>
                <a:cxn ang="0">
                  <a:pos x="1413" y="154"/>
                </a:cxn>
                <a:cxn ang="0">
                  <a:pos x="1882" y="17"/>
                </a:cxn>
                <a:cxn ang="0">
                  <a:pos x="2316" y="118"/>
                </a:cxn>
                <a:cxn ang="0">
                  <a:pos x="2785" y="261"/>
                </a:cxn>
                <a:cxn ang="0">
                  <a:pos x="3939" y="1430"/>
                </a:cxn>
                <a:cxn ang="0">
                  <a:pos x="3710" y="2864"/>
                </a:cxn>
                <a:cxn ang="0">
                  <a:pos x="2735" y="3651"/>
                </a:cxn>
                <a:cxn ang="0">
                  <a:pos x="1727" y="3507"/>
                </a:cxn>
                <a:cxn ang="0">
                  <a:pos x="2159" y="2883"/>
                </a:cxn>
                <a:cxn ang="0">
                  <a:pos x="3322" y="2782"/>
                </a:cxn>
                <a:cxn ang="0">
                  <a:pos x="3119" y="1443"/>
                </a:cxn>
                <a:cxn ang="0">
                  <a:pos x="1727" y="771"/>
                </a:cxn>
                <a:cxn ang="0">
                  <a:pos x="636" y="1266"/>
                </a:cxn>
                <a:cxn ang="0">
                  <a:pos x="1570" y="2471"/>
                </a:cxn>
                <a:cxn ang="0">
                  <a:pos x="1007" y="2931"/>
                </a:cxn>
              </a:cxnLst>
              <a:rect l="0" t="0" r="r" b="b"/>
              <a:pathLst>
                <a:path w="4121" h="3793">
                  <a:moveTo>
                    <a:pt x="1007" y="2931"/>
                  </a:moveTo>
                  <a:cubicBezTo>
                    <a:pt x="312" y="2741"/>
                    <a:pt x="0" y="1959"/>
                    <a:pt x="178" y="1282"/>
                  </a:cubicBezTo>
                  <a:cubicBezTo>
                    <a:pt x="356" y="605"/>
                    <a:pt x="1136" y="366"/>
                    <a:pt x="1413" y="154"/>
                  </a:cubicBezTo>
                  <a:cubicBezTo>
                    <a:pt x="1568" y="65"/>
                    <a:pt x="1735" y="29"/>
                    <a:pt x="1882" y="17"/>
                  </a:cubicBezTo>
                  <a:cubicBezTo>
                    <a:pt x="2028" y="0"/>
                    <a:pt x="2166" y="88"/>
                    <a:pt x="2316" y="118"/>
                  </a:cubicBezTo>
                  <a:lnTo>
                    <a:pt x="2785" y="261"/>
                  </a:lnTo>
                  <a:cubicBezTo>
                    <a:pt x="3284" y="439"/>
                    <a:pt x="3808" y="991"/>
                    <a:pt x="3939" y="1430"/>
                  </a:cubicBezTo>
                  <a:cubicBezTo>
                    <a:pt x="4121" y="2048"/>
                    <a:pt x="3911" y="2494"/>
                    <a:pt x="3710" y="2864"/>
                  </a:cubicBezTo>
                  <a:cubicBezTo>
                    <a:pt x="3509" y="3234"/>
                    <a:pt x="3065" y="3544"/>
                    <a:pt x="2735" y="3651"/>
                  </a:cubicBezTo>
                  <a:cubicBezTo>
                    <a:pt x="2735" y="3651"/>
                    <a:pt x="1999" y="3793"/>
                    <a:pt x="1727" y="3507"/>
                  </a:cubicBezTo>
                  <a:cubicBezTo>
                    <a:pt x="1564" y="3252"/>
                    <a:pt x="1976" y="2835"/>
                    <a:pt x="2159" y="2883"/>
                  </a:cubicBezTo>
                  <a:cubicBezTo>
                    <a:pt x="2375" y="2994"/>
                    <a:pt x="3162" y="3022"/>
                    <a:pt x="3322" y="2782"/>
                  </a:cubicBezTo>
                  <a:cubicBezTo>
                    <a:pt x="3482" y="2542"/>
                    <a:pt x="3580" y="1944"/>
                    <a:pt x="3119" y="1443"/>
                  </a:cubicBezTo>
                  <a:cubicBezTo>
                    <a:pt x="2658" y="942"/>
                    <a:pt x="2219" y="812"/>
                    <a:pt x="1727" y="771"/>
                  </a:cubicBezTo>
                  <a:cubicBezTo>
                    <a:pt x="1235" y="730"/>
                    <a:pt x="662" y="983"/>
                    <a:pt x="636" y="1266"/>
                  </a:cubicBezTo>
                  <a:cubicBezTo>
                    <a:pt x="610" y="1549"/>
                    <a:pt x="1124" y="2341"/>
                    <a:pt x="1570" y="2471"/>
                  </a:cubicBezTo>
                  <a:cubicBezTo>
                    <a:pt x="1682" y="2636"/>
                    <a:pt x="1088" y="2947"/>
                    <a:pt x="1007" y="2931"/>
                  </a:cubicBezTo>
                  <a:close/>
                </a:path>
              </a:pathLst>
            </a:custGeom>
            <a:solidFill>
              <a:schemeClr val="bg1"/>
            </a:solidFill>
            <a:ln w="381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6" name="Freeform 4"/>
            <p:cNvSpPr>
              <a:spLocks/>
            </p:cNvSpPr>
            <p:nvPr/>
          </p:nvSpPr>
          <p:spPr bwMode="auto">
            <a:xfrm>
              <a:off x="1958975" y="4402138"/>
              <a:ext cx="904875" cy="781050"/>
            </a:xfrm>
            <a:custGeom>
              <a:avLst/>
              <a:gdLst/>
              <a:ahLst/>
              <a:cxnLst>
                <a:cxn ang="0">
                  <a:pos x="0" y="492"/>
                </a:cxn>
                <a:cxn ang="0">
                  <a:pos x="253" y="134"/>
                </a:cxn>
                <a:cxn ang="0">
                  <a:pos x="570" y="39"/>
                </a:cxn>
              </a:cxnLst>
              <a:rect l="0" t="0" r="r" b="b"/>
              <a:pathLst>
                <a:path w="570" h="492">
                  <a:moveTo>
                    <a:pt x="0" y="492"/>
                  </a:moveTo>
                  <a:cubicBezTo>
                    <a:pt x="0" y="263"/>
                    <a:pt x="155" y="214"/>
                    <a:pt x="253" y="134"/>
                  </a:cubicBezTo>
                  <a:cubicBezTo>
                    <a:pt x="348" y="58"/>
                    <a:pt x="504" y="0"/>
                    <a:pt x="570" y="3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" name="Freeform 5"/>
            <p:cNvSpPr>
              <a:spLocks/>
            </p:cNvSpPr>
            <p:nvPr/>
          </p:nvSpPr>
          <p:spPr bwMode="auto">
            <a:xfrm>
              <a:off x="927100" y="2530475"/>
              <a:ext cx="1489075" cy="2447925"/>
            </a:xfrm>
            <a:custGeom>
              <a:avLst/>
              <a:gdLst/>
              <a:ahLst/>
              <a:cxnLst>
                <a:cxn ang="0">
                  <a:pos x="938" y="1542"/>
                </a:cxn>
                <a:cxn ang="0">
                  <a:pos x="897" y="1313"/>
                </a:cxn>
                <a:cxn ang="0">
                  <a:pos x="143" y="0"/>
                </a:cxn>
              </a:cxnLst>
              <a:rect l="0" t="0" r="r" b="b"/>
              <a:pathLst>
                <a:path w="938" h="1542">
                  <a:moveTo>
                    <a:pt x="938" y="1542"/>
                  </a:moveTo>
                  <a:lnTo>
                    <a:pt x="897" y="1313"/>
                  </a:lnTo>
                  <a:cubicBezTo>
                    <a:pt x="597" y="1230"/>
                    <a:pt x="0" y="440"/>
                    <a:pt x="143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8" name="Freeform 6"/>
            <p:cNvSpPr>
              <a:spLocks/>
            </p:cNvSpPr>
            <p:nvPr/>
          </p:nvSpPr>
          <p:spPr bwMode="auto">
            <a:xfrm>
              <a:off x="823913" y="2062163"/>
              <a:ext cx="927100" cy="1128712"/>
            </a:xfrm>
            <a:custGeom>
              <a:avLst/>
              <a:gdLst/>
              <a:ahLst/>
              <a:cxnLst>
                <a:cxn ang="0">
                  <a:pos x="0" y="711"/>
                </a:cxn>
                <a:cxn ang="0">
                  <a:pos x="160" y="349"/>
                </a:cxn>
                <a:cxn ang="0">
                  <a:pos x="584" y="0"/>
                </a:cxn>
              </a:cxnLst>
              <a:rect l="0" t="0" r="r" b="b"/>
              <a:pathLst>
                <a:path w="584" h="711">
                  <a:moveTo>
                    <a:pt x="0" y="711"/>
                  </a:moveTo>
                  <a:cubicBezTo>
                    <a:pt x="26" y="651"/>
                    <a:pt x="63" y="467"/>
                    <a:pt x="160" y="349"/>
                  </a:cubicBezTo>
                  <a:cubicBezTo>
                    <a:pt x="305" y="130"/>
                    <a:pt x="496" y="73"/>
                    <a:pt x="584" y="0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9" name="Freeform 7"/>
            <p:cNvSpPr>
              <a:spLocks/>
            </p:cNvSpPr>
            <p:nvPr/>
          </p:nvSpPr>
          <p:spPr bwMode="auto">
            <a:xfrm>
              <a:off x="2916238" y="504825"/>
              <a:ext cx="717550" cy="1252538"/>
            </a:xfrm>
            <a:custGeom>
              <a:avLst/>
              <a:gdLst/>
              <a:ahLst/>
              <a:cxnLst>
                <a:cxn ang="0">
                  <a:pos x="82" y="789"/>
                </a:cxn>
                <a:cxn ang="0">
                  <a:pos x="89" y="421"/>
                </a:cxn>
                <a:cxn ang="0">
                  <a:pos x="232" y="71"/>
                </a:cxn>
                <a:cxn ang="0">
                  <a:pos x="452" y="65"/>
                </a:cxn>
              </a:cxnLst>
              <a:rect l="0" t="0" r="r" b="b"/>
              <a:pathLst>
                <a:path w="452" h="789">
                  <a:moveTo>
                    <a:pt x="82" y="789"/>
                  </a:moveTo>
                  <a:cubicBezTo>
                    <a:pt x="0" y="647"/>
                    <a:pt x="64" y="541"/>
                    <a:pt x="89" y="421"/>
                  </a:cubicBezTo>
                  <a:cubicBezTo>
                    <a:pt x="114" y="301"/>
                    <a:pt x="137" y="142"/>
                    <a:pt x="232" y="71"/>
                  </a:cubicBezTo>
                  <a:cubicBezTo>
                    <a:pt x="327" y="0"/>
                    <a:pt x="406" y="66"/>
                    <a:pt x="452" y="65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0" name="Freeform 8"/>
            <p:cNvSpPr>
              <a:spLocks/>
            </p:cNvSpPr>
            <p:nvPr/>
          </p:nvSpPr>
          <p:spPr bwMode="auto">
            <a:xfrm>
              <a:off x="881063" y="601663"/>
              <a:ext cx="5541962" cy="5021262"/>
            </a:xfrm>
            <a:custGeom>
              <a:avLst/>
              <a:gdLst/>
              <a:ahLst/>
              <a:cxnLst>
                <a:cxn ang="0">
                  <a:pos x="0" y="924"/>
                </a:cxn>
                <a:cxn ang="0">
                  <a:pos x="249" y="669"/>
                </a:cxn>
                <a:cxn ang="0">
                  <a:pos x="740" y="440"/>
                </a:cxn>
                <a:cxn ang="0">
                  <a:pos x="1556" y="8"/>
                </a:cxn>
                <a:cxn ang="0">
                  <a:pos x="2507" y="694"/>
                </a:cxn>
                <a:cxn ang="0">
                  <a:pos x="3092" y="920"/>
                </a:cxn>
                <a:cxn ang="0">
                  <a:pos x="3450" y="1518"/>
                </a:cxn>
                <a:cxn ang="0">
                  <a:pos x="3491" y="2296"/>
                </a:cxn>
                <a:cxn ang="0">
                  <a:pos x="3361" y="2783"/>
                </a:cxn>
                <a:cxn ang="0">
                  <a:pos x="3141" y="3163"/>
                </a:cxn>
              </a:cxnLst>
              <a:rect l="0" t="0" r="r" b="b"/>
              <a:pathLst>
                <a:path w="3491" h="3163">
                  <a:moveTo>
                    <a:pt x="0" y="924"/>
                  </a:moveTo>
                  <a:cubicBezTo>
                    <a:pt x="56" y="820"/>
                    <a:pt x="57" y="863"/>
                    <a:pt x="249" y="669"/>
                  </a:cubicBezTo>
                  <a:cubicBezTo>
                    <a:pt x="394" y="517"/>
                    <a:pt x="524" y="568"/>
                    <a:pt x="740" y="440"/>
                  </a:cubicBezTo>
                  <a:cubicBezTo>
                    <a:pt x="1044" y="306"/>
                    <a:pt x="1247" y="16"/>
                    <a:pt x="1556" y="8"/>
                  </a:cubicBezTo>
                  <a:cubicBezTo>
                    <a:pt x="1865" y="0"/>
                    <a:pt x="2251" y="542"/>
                    <a:pt x="2507" y="694"/>
                  </a:cubicBezTo>
                  <a:cubicBezTo>
                    <a:pt x="2763" y="846"/>
                    <a:pt x="2935" y="783"/>
                    <a:pt x="3092" y="920"/>
                  </a:cubicBezTo>
                  <a:cubicBezTo>
                    <a:pt x="3249" y="1057"/>
                    <a:pt x="3384" y="1289"/>
                    <a:pt x="3450" y="1518"/>
                  </a:cubicBezTo>
                  <a:cubicBezTo>
                    <a:pt x="3468" y="1595"/>
                    <a:pt x="3491" y="2296"/>
                    <a:pt x="3491" y="2296"/>
                  </a:cubicBezTo>
                  <a:cubicBezTo>
                    <a:pt x="3476" y="2507"/>
                    <a:pt x="3419" y="2639"/>
                    <a:pt x="3361" y="2783"/>
                  </a:cubicBezTo>
                  <a:cubicBezTo>
                    <a:pt x="3303" y="2927"/>
                    <a:pt x="3232" y="3045"/>
                    <a:pt x="3141" y="3163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1" name="Freeform 9"/>
            <p:cNvSpPr>
              <a:spLocks/>
            </p:cNvSpPr>
            <p:nvPr/>
          </p:nvSpPr>
          <p:spPr bwMode="auto">
            <a:xfrm>
              <a:off x="4319588" y="1268413"/>
              <a:ext cx="1198562" cy="923925"/>
            </a:xfrm>
            <a:custGeom>
              <a:avLst/>
              <a:gdLst/>
              <a:ahLst/>
              <a:cxnLst>
                <a:cxn ang="0">
                  <a:pos x="126" y="582"/>
                </a:cxn>
                <a:cxn ang="0">
                  <a:pos x="453" y="303"/>
                </a:cxn>
                <a:cxn ang="0">
                  <a:pos x="755" y="59"/>
                </a:cxn>
              </a:cxnLst>
              <a:rect l="0" t="0" r="r" b="b"/>
              <a:pathLst>
                <a:path w="755" h="582">
                  <a:moveTo>
                    <a:pt x="126" y="582"/>
                  </a:moveTo>
                  <a:cubicBezTo>
                    <a:pt x="0" y="224"/>
                    <a:pt x="348" y="390"/>
                    <a:pt x="453" y="303"/>
                  </a:cubicBezTo>
                  <a:cubicBezTo>
                    <a:pt x="558" y="216"/>
                    <a:pt x="684" y="0"/>
                    <a:pt x="755" y="5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2" name="Freeform 10"/>
            <p:cNvSpPr>
              <a:spLocks/>
            </p:cNvSpPr>
            <p:nvPr/>
          </p:nvSpPr>
          <p:spPr bwMode="auto">
            <a:xfrm>
              <a:off x="3351213" y="5211763"/>
              <a:ext cx="2293937" cy="457200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624" y="272"/>
                </a:cxn>
                <a:cxn ang="0">
                  <a:pos x="1445" y="0"/>
                </a:cxn>
              </a:cxnLst>
              <a:rect l="0" t="0" r="r" b="b"/>
              <a:pathLst>
                <a:path w="1445" h="288">
                  <a:moveTo>
                    <a:pt x="0" y="80"/>
                  </a:moveTo>
                  <a:cubicBezTo>
                    <a:pt x="164" y="200"/>
                    <a:pt x="384" y="288"/>
                    <a:pt x="624" y="272"/>
                  </a:cubicBezTo>
                  <a:cubicBezTo>
                    <a:pt x="865" y="259"/>
                    <a:pt x="1285" y="210"/>
                    <a:pt x="1445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3" name="Freeform 11"/>
            <p:cNvSpPr>
              <a:spLocks/>
            </p:cNvSpPr>
            <p:nvPr/>
          </p:nvSpPr>
          <p:spPr bwMode="auto">
            <a:xfrm>
              <a:off x="4876800" y="4381500"/>
              <a:ext cx="973138" cy="1628775"/>
            </a:xfrm>
            <a:custGeom>
              <a:avLst/>
              <a:gdLst/>
              <a:ahLst/>
              <a:cxnLst>
                <a:cxn ang="0">
                  <a:pos x="0" y="1026"/>
                </a:cxn>
                <a:cxn ang="0">
                  <a:pos x="431" y="623"/>
                </a:cxn>
                <a:cxn ang="0">
                  <a:pos x="613" y="0"/>
                </a:cxn>
              </a:cxnLst>
              <a:rect l="0" t="0" r="r" b="b"/>
              <a:pathLst>
                <a:path w="613" h="1026">
                  <a:moveTo>
                    <a:pt x="0" y="1026"/>
                  </a:moveTo>
                  <a:cubicBezTo>
                    <a:pt x="282" y="944"/>
                    <a:pt x="329" y="794"/>
                    <a:pt x="431" y="623"/>
                  </a:cubicBezTo>
                  <a:cubicBezTo>
                    <a:pt x="533" y="452"/>
                    <a:pt x="596" y="118"/>
                    <a:pt x="613" y="0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4" name="Grouper 63"/>
          <p:cNvGrpSpPr/>
          <p:nvPr/>
        </p:nvGrpSpPr>
        <p:grpSpPr>
          <a:xfrm>
            <a:off x="304800" y="4680806"/>
            <a:ext cx="1859905" cy="1719994"/>
            <a:chOff x="381000" y="504825"/>
            <a:chExt cx="6542088" cy="6049963"/>
          </a:xfrm>
        </p:grpSpPr>
        <p:sp>
          <p:nvSpPr>
            <p:cNvPr id="65" name="Freeform 3"/>
            <p:cNvSpPr>
              <a:spLocks/>
            </p:cNvSpPr>
            <p:nvPr/>
          </p:nvSpPr>
          <p:spPr bwMode="auto">
            <a:xfrm>
              <a:off x="381000" y="533400"/>
              <a:ext cx="6542088" cy="6021388"/>
            </a:xfrm>
            <a:custGeom>
              <a:avLst/>
              <a:gdLst/>
              <a:ahLst/>
              <a:cxnLst>
                <a:cxn ang="0">
                  <a:pos x="1007" y="2931"/>
                </a:cxn>
                <a:cxn ang="0">
                  <a:pos x="178" y="1282"/>
                </a:cxn>
                <a:cxn ang="0">
                  <a:pos x="1413" y="154"/>
                </a:cxn>
                <a:cxn ang="0">
                  <a:pos x="1882" y="17"/>
                </a:cxn>
                <a:cxn ang="0">
                  <a:pos x="2316" y="118"/>
                </a:cxn>
                <a:cxn ang="0">
                  <a:pos x="2785" y="261"/>
                </a:cxn>
                <a:cxn ang="0">
                  <a:pos x="3939" y="1430"/>
                </a:cxn>
                <a:cxn ang="0">
                  <a:pos x="3710" y="2864"/>
                </a:cxn>
                <a:cxn ang="0">
                  <a:pos x="2735" y="3651"/>
                </a:cxn>
                <a:cxn ang="0">
                  <a:pos x="1727" y="3507"/>
                </a:cxn>
                <a:cxn ang="0">
                  <a:pos x="2159" y="2883"/>
                </a:cxn>
                <a:cxn ang="0">
                  <a:pos x="3322" y="2782"/>
                </a:cxn>
                <a:cxn ang="0">
                  <a:pos x="3119" y="1443"/>
                </a:cxn>
                <a:cxn ang="0">
                  <a:pos x="1727" y="771"/>
                </a:cxn>
                <a:cxn ang="0">
                  <a:pos x="636" y="1266"/>
                </a:cxn>
                <a:cxn ang="0">
                  <a:pos x="1570" y="2471"/>
                </a:cxn>
                <a:cxn ang="0">
                  <a:pos x="1007" y="2931"/>
                </a:cxn>
              </a:cxnLst>
              <a:rect l="0" t="0" r="r" b="b"/>
              <a:pathLst>
                <a:path w="4121" h="3793">
                  <a:moveTo>
                    <a:pt x="1007" y="2931"/>
                  </a:moveTo>
                  <a:cubicBezTo>
                    <a:pt x="312" y="2741"/>
                    <a:pt x="0" y="1959"/>
                    <a:pt x="178" y="1282"/>
                  </a:cubicBezTo>
                  <a:cubicBezTo>
                    <a:pt x="356" y="605"/>
                    <a:pt x="1136" y="366"/>
                    <a:pt x="1413" y="154"/>
                  </a:cubicBezTo>
                  <a:cubicBezTo>
                    <a:pt x="1568" y="65"/>
                    <a:pt x="1735" y="29"/>
                    <a:pt x="1882" y="17"/>
                  </a:cubicBezTo>
                  <a:cubicBezTo>
                    <a:pt x="2028" y="0"/>
                    <a:pt x="2166" y="88"/>
                    <a:pt x="2316" y="118"/>
                  </a:cubicBezTo>
                  <a:lnTo>
                    <a:pt x="2785" y="261"/>
                  </a:lnTo>
                  <a:cubicBezTo>
                    <a:pt x="3284" y="439"/>
                    <a:pt x="3808" y="991"/>
                    <a:pt x="3939" y="1430"/>
                  </a:cubicBezTo>
                  <a:cubicBezTo>
                    <a:pt x="4121" y="2048"/>
                    <a:pt x="3911" y="2494"/>
                    <a:pt x="3710" y="2864"/>
                  </a:cubicBezTo>
                  <a:cubicBezTo>
                    <a:pt x="3509" y="3234"/>
                    <a:pt x="3065" y="3544"/>
                    <a:pt x="2735" y="3651"/>
                  </a:cubicBezTo>
                  <a:cubicBezTo>
                    <a:pt x="2735" y="3651"/>
                    <a:pt x="1999" y="3793"/>
                    <a:pt x="1727" y="3507"/>
                  </a:cubicBezTo>
                  <a:cubicBezTo>
                    <a:pt x="1564" y="3252"/>
                    <a:pt x="1976" y="2835"/>
                    <a:pt x="2159" y="2883"/>
                  </a:cubicBezTo>
                  <a:cubicBezTo>
                    <a:pt x="2375" y="2994"/>
                    <a:pt x="3162" y="3022"/>
                    <a:pt x="3322" y="2782"/>
                  </a:cubicBezTo>
                  <a:cubicBezTo>
                    <a:pt x="3482" y="2542"/>
                    <a:pt x="3580" y="1944"/>
                    <a:pt x="3119" y="1443"/>
                  </a:cubicBezTo>
                  <a:cubicBezTo>
                    <a:pt x="2658" y="942"/>
                    <a:pt x="2219" y="812"/>
                    <a:pt x="1727" y="771"/>
                  </a:cubicBezTo>
                  <a:cubicBezTo>
                    <a:pt x="1235" y="730"/>
                    <a:pt x="662" y="983"/>
                    <a:pt x="636" y="1266"/>
                  </a:cubicBezTo>
                  <a:cubicBezTo>
                    <a:pt x="610" y="1549"/>
                    <a:pt x="1124" y="2341"/>
                    <a:pt x="1570" y="2471"/>
                  </a:cubicBezTo>
                  <a:cubicBezTo>
                    <a:pt x="1682" y="2636"/>
                    <a:pt x="1088" y="2947"/>
                    <a:pt x="1007" y="2931"/>
                  </a:cubicBezTo>
                  <a:close/>
                </a:path>
              </a:pathLst>
            </a:custGeom>
            <a:solidFill>
              <a:schemeClr val="bg1"/>
            </a:solidFill>
            <a:ln w="38100" cmpd="sng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6" name="Freeform 4"/>
            <p:cNvSpPr>
              <a:spLocks/>
            </p:cNvSpPr>
            <p:nvPr/>
          </p:nvSpPr>
          <p:spPr bwMode="auto">
            <a:xfrm>
              <a:off x="1958975" y="4402138"/>
              <a:ext cx="904875" cy="781050"/>
            </a:xfrm>
            <a:custGeom>
              <a:avLst/>
              <a:gdLst/>
              <a:ahLst/>
              <a:cxnLst>
                <a:cxn ang="0">
                  <a:pos x="0" y="492"/>
                </a:cxn>
                <a:cxn ang="0">
                  <a:pos x="253" y="134"/>
                </a:cxn>
                <a:cxn ang="0">
                  <a:pos x="570" y="39"/>
                </a:cxn>
              </a:cxnLst>
              <a:rect l="0" t="0" r="r" b="b"/>
              <a:pathLst>
                <a:path w="570" h="492">
                  <a:moveTo>
                    <a:pt x="0" y="492"/>
                  </a:moveTo>
                  <a:cubicBezTo>
                    <a:pt x="0" y="263"/>
                    <a:pt x="155" y="214"/>
                    <a:pt x="253" y="134"/>
                  </a:cubicBezTo>
                  <a:cubicBezTo>
                    <a:pt x="348" y="58"/>
                    <a:pt x="504" y="0"/>
                    <a:pt x="570" y="39"/>
                  </a:cubicBezTo>
                </a:path>
              </a:pathLst>
            </a:custGeom>
            <a:noFill/>
            <a:ln w="9525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7" name="Freeform 5"/>
            <p:cNvSpPr>
              <a:spLocks/>
            </p:cNvSpPr>
            <p:nvPr/>
          </p:nvSpPr>
          <p:spPr bwMode="auto">
            <a:xfrm>
              <a:off x="927100" y="2530475"/>
              <a:ext cx="1489075" cy="2447925"/>
            </a:xfrm>
            <a:custGeom>
              <a:avLst/>
              <a:gdLst/>
              <a:ahLst/>
              <a:cxnLst>
                <a:cxn ang="0">
                  <a:pos x="938" y="1542"/>
                </a:cxn>
                <a:cxn ang="0">
                  <a:pos x="897" y="1313"/>
                </a:cxn>
                <a:cxn ang="0">
                  <a:pos x="143" y="0"/>
                </a:cxn>
              </a:cxnLst>
              <a:rect l="0" t="0" r="r" b="b"/>
              <a:pathLst>
                <a:path w="938" h="1542">
                  <a:moveTo>
                    <a:pt x="938" y="1542"/>
                  </a:moveTo>
                  <a:lnTo>
                    <a:pt x="897" y="1313"/>
                  </a:lnTo>
                  <a:cubicBezTo>
                    <a:pt x="597" y="1230"/>
                    <a:pt x="0" y="440"/>
                    <a:pt x="143" y="0"/>
                  </a:cubicBezTo>
                </a:path>
              </a:pathLst>
            </a:custGeom>
            <a:noFill/>
            <a:ln w="9525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8" name="Freeform 6"/>
            <p:cNvSpPr>
              <a:spLocks/>
            </p:cNvSpPr>
            <p:nvPr/>
          </p:nvSpPr>
          <p:spPr bwMode="auto">
            <a:xfrm>
              <a:off x="823913" y="2062163"/>
              <a:ext cx="927100" cy="1128712"/>
            </a:xfrm>
            <a:custGeom>
              <a:avLst/>
              <a:gdLst/>
              <a:ahLst/>
              <a:cxnLst>
                <a:cxn ang="0">
                  <a:pos x="0" y="711"/>
                </a:cxn>
                <a:cxn ang="0">
                  <a:pos x="160" y="349"/>
                </a:cxn>
                <a:cxn ang="0">
                  <a:pos x="584" y="0"/>
                </a:cxn>
              </a:cxnLst>
              <a:rect l="0" t="0" r="r" b="b"/>
              <a:pathLst>
                <a:path w="584" h="711">
                  <a:moveTo>
                    <a:pt x="0" y="711"/>
                  </a:moveTo>
                  <a:cubicBezTo>
                    <a:pt x="26" y="651"/>
                    <a:pt x="63" y="467"/>
                    <a:pt x="160" y="349"/>
                  </a:cubicBezTo>
                  <a:cubicBezTo>
                    <a:pt x="305" y="130"/>
                    <a:pt x="496" y="73"/>
                    <a:pt x="584" y="0"/>
                  </a:cubicBezTo>
                </a:path>
              </a:pathLst>
            </a:custGeom>
            <a:noFill/>
            <a:ln w="19050" cmpd="sng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9" name="Freeform 7"/>
            <p:cNvSpPr>
              <a:spLocks/>
            </p:cNvSpPr>
            <p:nvPr/>
          </p:nvSpPr>
          <p:spPr bwMode="auto">
            <a:xfrm>
              <a:off x="2916238" y="504825"/>
              <a:ext cx="717550" cy="1252538"/>
            </a:xfrm>
            <a:custGeom>
              <a:avLst/>
              <a:gdLst/>
              <a:ahLst/>
              <a:cxnLst>
                <a:cxn ang="0">
                  <a:pos x="82" y="789"/>
                </a:cxn>
                <a:cxn ang="0">
                  <a:pos x="89" y="421"/>
                </a:cxn>
                <a:cxn ang="0">
                  <a:pos x="232" y="71"/>
                </a:cxn>
                <a:cxn ang="0">
                  <a:pos x="452" y="65"/>
                </a:cxn>
              </a:cxnLst>
              <a:rect l="0" t="0" r="r" b="b"/>
              <a:pathLst>
                <a:path w="452" h="789">
                  <a:moveTo>
                    <a:pt x="82" y="789"/>
                  </a:moveTo>
                  <a:cubicBezTo>
                    <a:pt x="0" y="647"/>
                    <a:pt x="64" y="541"/>
                    <a:pt x="89" y="421"/>
                  </a:cubicBezTo>
                  <a:cubicBezTo>
                    <a:pt x="114" y="301"/>
                    <a:pt x="137" y="142"/>
                    <a:pt x="232" y="71"/>
                  </a:cubicBezTo>
                  <a:cubicBezTo>
                    <a:pt x="327" y="0"/>
                    <a:pt x="406" y="66"/>
                    <a:pt x="452" y="65"/>
                  </a:cubicBezTo>
                </a:path>
              </a:pathLst>
            </a:custGeom>
            <a:noFill/>
            <a:ln w="9525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0" name="Freeform 8"/>
            <p:cNvSpPr>
              <a:spLocks/>
            </p:cNvSpPr>
            <p:nvPr/>
          </p:nvSpPr>
          <p:spPr bwMode="auto">
            <a:xfrm>
              <a:off x="881063" y="601663"/>
              <a:ext cx="5541962" cy="5021262"/>
            </a:xfrm>
            <a:custGeom>
              <a:avLst/>
              <a:gdLst/>
              <a:ahLst/>
              <a:cxnLst>
                <a:cxn ang="0">
                  <a:pos x="0" y="924"/>
                </a:cxn>
                <a:cxn ang="0">
                  <a:pos x="249" y="669"/>
                </a:cxn>
                <a:cxn ang="0">
                  <a:pos x="740" y="440"/>
                </a:cxn>
                <a:cxn ang="0">
                  <a:pos x="1556" y="8"/>
                </a:cxn>
                <a:cxn ang="0">
                  <a:pos x="2507" y="694"/>
                </a:cxn>
                <a:cxn ang="0">
                  <a:pos x="3092" y="920"/>
                </a:cxn>
                <a:cxn ang="0">
                  <a:pos x="3450" y="1518"/>
                </a:cxn>
                <a:cxn ang="0">
                  <a:pos x="3491" y="2296"/>
                </a:cxn>
                <a:cxn ang="0">
                  <a:pos x="3361" y="2783"/>
                </a:cxn>
                <a:cxn ang="0">
                  <a:pos x="3141" y="3163"/>
                </a:cxn>
              </a:cxnLst>
              <a:rect l="0" t="0" r="r" b="b"/>
              <a:pathLst>
                <a:path w="3491" h="3163">
                  <a:moveTo>
                    <a:pt x="0" y="924"/>
                  </a:moveTo>
                  <a:cubicBezTo>
                    <a:pt x="56" y="820"/>
                    <a:pt x="57" y="863"/>
                    <a:pt x="249" y="669"/>
                  </a:cubicBezTo>
                  <a:cubicBezTo>
                    <a:pt x="394" y="517"/>
                    <a:pt x="524" y="568"/>
                    <a:pt x="740" y="440"/>
                  </a:cubicBezTo>
                  <a:cubicBezTo>
                    <a:pt x="1044" y="306"/>
                    <a:pt x="1247" y="16"/>
                    <a:pt x="1556" y="8"/>
                  </a:cubicBezTo>
                  <a:cubicBezTo>
                    <a:pt x="1865" y="0"/>
                    <a:pt x="2251" y="542"/>
                    <a:pt x="2507" y="694"/>
                  </a:cubicBezTo>
                  <a:cubicBezTo>
                    <a:pt x="2763" y="846"/>
                    <a:pt x="2935" y="783"/>
                    <a:pt x="3092" y="920"/>
                  </a:cubicBezTo>
                  <a:cubicBezTo>
                    <a:pt x="3249" y="1057"/>
                    <a:pt x="3384" y="1289"/>
                    <a:pt x="3450" y="1518"/>
                  </a:cubicBezTo>
                  <a:cubicBezTo>
                    <a:pt x="3468" y="1595"/>
                    <a:pt x="3491" y="2296"/>
                    <a:pt x="3491" y="2296"/>
                  </a:cubicBezTo>
                  <a:cubicBezTo>
                    <a:pt x="3476" y="2507"/>
                    <a:pt x="3419" y="2639"/>
                    <a:pt x="3361" y="2783"/>
                  </a:cubicBezTo>
                  <a:cubicBezTo>
                    <a:pt x="3303" y="2927"/>
                    <a:pt x="3232" y="3045"/>
                    <a:pt x="3141" y="3163"/>
                  </a:cubicBezTo>
                </a:path>
              </a:pathLst>
            </a:custGeom>
            <a:noFill/>
            <a:ln w="9525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1" name="Freeform 9"/>
            <p:cNvSpPr>
              <a:spLocks/>
            </p:cNvSpPr>
            <p:nvPr/>
          </p:nvSpPr>
          <p:spPr bwMode="auto">
            <a:xfrm>
              <a:off x="4319588" y="1268413"/>
              <a:ext cx="1198562" cy="923925"/>
            </a:xfrm>
            <a:custGeom>
              <a:avLst/>
              <a:gdLst/>
              <a:ahLst/>
              <a:cxnLst>
                <a:cxn ang="0">
                  <a:pos x="126" y="582"/>
                </a:cxn>
                <a:cxn ang="0">
                  <a:pos x="453" y="303"/>
                </a:cxn>
                <a:cxn ang="0">
                  <a:pos x="755" y="59"/>
                </a:cxn>
              </a:cxnLst>
              <a:rect l="0" t="0" r="r" b="b"/>
              <a:pathLst>
                <a:path w="755" h="582">
                  <a:moveTo>
                    <a:pt x="126" y="582"/>
                  </a:moveTo>
                  <a:cubicBezTo>
                    <a:pt x="0" y="224"/>
                    <a:pt x="348" y="390"/>
                    <a:pt x="453" y="303"/>
                  </a:cubicBezTo>
                  <a:cubicBezTo>
                    <a:pt x="558" y="216"/>
                    <a:pt x="684" y="0"/>
                    <a:pt x="755" y="59"/>
                  </a:cubicBezTo>
                </a:path>
              </a:pathLst>
            </a:custGeom>
            <a:noFill/>
            <a:ln w="9525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2" name="Freeform 10"/>
            <p:cNvSpPr>
              <a:spLocks/>
            </p:cNvSpPr>
            <p:nvPr/>
          </p:nvSpPr>
          <p:spPr bwMode="auto">
            <a:xfrm>
              <a:off x="3351213" y="5211763"/>
              <a:ext cx="2293937" cy="457200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624" y="272"/>
                </a:cxn>
                <a:cxn ang="0">
                  <a:pos x="1445" y="0"/>
                </a:cxn>
              </a:cxnLst>
              <a:rect l="0" t="0" r="r" b="b"/>
              <a:pathLst>
                <a:path w="1445" h="288">
                  <a:moveTo>
                    <a:pt x="0" y="80"/>
                  </a:moveTo>
                  <a:cubicBezTo>
                    <a:pt x="164" y="200"/>
                    <a:pt x="384" y="288"/>
                    <a:pt x="624" y="272"/>
                  </a:cubicBezTo>
                  <a:cubicBezTo>
                    <a:pt x="865" y="259"/>
                    <a:pt x="1285" y="210"/>
                    <a:pt x="1445" y="0"/>
                  </a:cubicBezTo>
                </a:path>
              </a:pathLst>
            </a:custGeom>
            <a:noFill/>
            <a:ln w="9525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3" name="Freeform 11"/>
            <p:cNvSpPr>
              <a:spLocks/>
            </p:cNvSpPr>
            <p:nvPr/>
          </p:nvSpPr>
          <p:spPr bwMode="auto">
            <a:xfrm>
              <a:off x="4876800" y="4381500"/>
              <a:ext cx="973138" cy="1628775"/>
            </a:xfrm>
            <a:custGeom>
              <a:avLst/>
              <a:gdLst/>
              <a:ahLst/>
              <a:cxnLst>
                <a:cxn ang="0">
                  <a:pos x="0" y="1026"/>
                </a:cxn>
                <a:cxn ang="0">
                  <a:pos x="431" y="623"/>
                </a:cxn>
                <a:cxn ang="0">
                  <a:pos x="613" y="0"/>
                </a:cxn>
              </a:cxnLst>
              <a:rect l="0" t="0" r="r" b="b"/>
              <a:pathLst>
                <a:path w="613" h="1026">
                  <a:moveTo>
                    <a:pt x="0" y="1026"/>
                  </a:moveTo>
                  <a:cubicBezTo>
                    <a:pt x="282" y="944"/>
                    <a:pt x="329" y="794"/>
                    <a:pt x="431" y="623"/>
                  </a:cubicBezTo>
                  <a:cubicBezTo>
                    <a:pt x="533" y="452"/>
                    <a:pt x="596" y="118"/>
                    <a:pt x="613" y="0"/>
                  </a:cubicBezTo>
                </a:path>
              </a:pathLst>
            </a:custGeom>
            <a:noFill/>
            <a:ln w="28575" cmpd="sng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81" name="Rectangle 80"/>
          <p:cNvSpPr/>
          <p:nvPr/>
        </p:nvSpPr>
        <p:spPr>
          <a:xfrm>
            <a:off x="914400" y="736937"/>
            <a:ext cx="61247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srgbClr val="BFBFBF"/>
                </a:solidFill>
                <a:latin typeface="Helvetica Neue Light"/>
                <a:cs typeface="Helvetica Neue Light"/>
              </a:rPr>
              <a:t>1</a:t>
            </a:r>
            <a:endParaRPr lang="fr-FR" sz="6000" dirty="0">
              <a:solidFill>
                <a:srgbClr val="BFBFBF"/>
              </a:solidFill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987725" y="2794337"/>
            <a:ext cx="61247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prstClr val="black"/>
                </a:solidFill>
                <a:latin typeface="Helvetica Neue Light"/>
                <a:cs typeface="Helvetica Neue Light"/>
              </a:rPr>
              <a:t>2</a:t>
            </a:r>
            <a:endParaRPr lang="fr-FR" sz="6000" dirty="0"/>
          </a:p>
        </p:txBody>
      </p:sp>
      <p:sp>
        <p:nvSpPr>
          <p:cNvPr id="83" name="Rectangle 82"/>
          <p:cNvSpPr/>
          <p:nvPr/>
        </p:nvSpPr>
        <p:spPr>
          <a:xfrm>
            <a:off x="959490" y="4953000"/>
            <a:ext cx="61247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srgbClr val="BFBFBF"/>
                </a:solidFill>
                <a:latin typeface="Helvetica Neue Light"/>
                <a:cs typeface="Helvetica Neue Light"/>
              </a:rPr>
              <a:t>3</a:t>
            </a:r>
            <a:endParaRPr lang="fr-FR" sz="6000" dirty="0">
              <a:solidFill>
                <a:srgbClr val="BFBFB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r 57"/>
          <p:cNvGrpSpPr/>
          <p:nvPr/>
        </p:nvGrpSpPr>
        <p:grpSpPr>
          <a:xfrm>
            <a:off x="276757" y="1656756"/>
            <a:ext cx="4755917" cy="2304093"/>
            <a:chOff x="838200" y="1473525"/>
            <a:chExt cx="5257800" cy="2547239"/>
          </a:xfrm>
        </p:grpSpPr>
        <p:sp>
          <p:nvSpPr>
            <p:cNvPr id="59" name="Freeform 8"/>
            <p:cNvSpPr>
              <a:spLocks/>
            </p:cNvSpPr>
            <p:nvPr/>
          </p:nvSpPr>
          <p:spPr bwMode="auto">
            <a:xfrm rot="19952270">
              <a:off x="3854880" y="2355517"/>
              <a:ext cx="378691" cy="568038"/>
            </a:xfrm>
            <a:custGeom>
              <a:avLst/>
              <a:gdLst>
                <a:gd name="T0" fmla="*/ 2147483647 w 92"/>
                <a:gd name="T1" fmla="*/ 0 h 136"/>
                <a:gd name="T2" fmla="*/ 0 w 92"/>
                <a:gd name="T3" fmla="*/ 2147483647 h 136"/>
                <a:gd name="T4" fmla="*/ 0 60000 65536"/>
                <a:gd name="T5" fmla="*/ 0 60000 65536"/>
                <a:gd name="T6" fmla="*/ 0 w 92"/>
                <a:gd name="T7" fmla="*/ 0 h 136"/>
                <a:gd name="T8" fmla="*/ 92 w 92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2" h="136">
                  <a:moveTo>
                    <a:pt x="52" y="0"/>
                  </a:moveTo>
                  <a:cubicBezTo>
                    <a:pt x="92" y="32"/>
                    <a:pt x="92" y="64"/>
                    <a:pt x="0" y="136"/>
                  </a:cubicBezTo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0" name="Freeform 9"/>
            <p:cNvSpPr>
              <a:spLocks/>
            </p:cNvSpPr>
            <p:nvPr/>
          </p:nvSpPr>
          <p:spPr bwMode="auto">
            <a:xfrm>
              <a:off x="838200" y="2819400"/>
              <a:ext cx="5257800" cy="1201364"/>
            </a:xfrm>
            <a:custGeom>
              <a:avLst/>
              <a:gdLst>
                <a:gd name="T0" fmla="*/ 0 w 1440"/>
                <a:gd name="T1" fmla="*/ 2147483647 h 276"/>
                <a:gd name="T2" fmla="*/ 2147483647 w 1440"/>
                <a:gd name="T3" fmla="*/ 0 h 276"/>
                <a:gd name="T4" fmla="*/ 2147483647 w 1440"/>
                <a:gd name="T5" fmla="*/ 2147483647 h 276"/>
                <a:gd name="T6" fmla="*/ 0 60000 65536"/>
                <a:gd name="T7" fmla="*/ 0 60000 65536"/>
                <a:gd name="T8" fmla="*/ 0 60000 65536"/>
                <a:gd name="T9" fmla="*/ 0 w 1440"/>
                <a:gd name="T10" fmla="*/ 0 h 276"/>
                <a:gd name="T11" fmla="*/ 1440 w 1440"/>
                <a:gd name="T12" fmla="*/ 276 h 27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40" h="276">
                  <a:moveTo>
                    <a:pt x="0" y="180"/>
                  </a:moveTo>
                  <a:lnTo>
                    <a:pt x="744" y="0"/>
                  </a:lnTo>
                  <a:lnTo>
                    <a:pt x="1440" y="276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1" name="Freeform 7"/>
            <p:cNvSpPr>
              <a:spLocks/>
            </p:cNvSpPr>
            <p:nvPr/>
          </p:nvSpPr>
          <p:spPr bwMode="auto">
            <a:xfrm rot="19952270">
              <a:off x="3476189" y="1473525"/>
              <a:ext cx="1691048" cy="1325416"/>
            </a:xfrm>
            <a:custGeom>
              <a:avLst/>
              <a:gdLst>
                <a:gd name="T0" fmla="*/ 2147483647 w 411"/>
                <a:gd name="T1" fmla="*/ 0 h 321"/>
                <a:gd name="T2" fmla="*/ 0 w 411"/>
                <a:gd name="T3" fmla="*/ 2147483647 h 321"/>
                <a:gd name="T4" fmla="*/ 2147483647 w 411"/>
                <a:gd name="T5" fmla="*/ 2147483647 h 321"/>
                <a:gd name="T6" fmla="*/ 2147483647 w 411"/>
                <a:gd name="T7" fmla="*/ 2147483647 h 321"/>
                <a:gd name="T8" fmla="*/ 2147483647 w 411"/>
                <a:gd name="T9" fmla="*/ 2147483647 h 3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1"/>
                <a:gd name="T16" fmla="*/ 0 h 321"/>
                <a:gd name="T17" fmla="*/ 411 w 411"/>
                <a:gd name="T18" fmla="*/ 321 h 3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1" h="321">
                  <a:moveTo>
                    <a:pt x="285" y="0"/>
                  </a:moveTo>
                  <a:cubicBezTo>
                    <a:pt x="238" y="44"/>
                    <a:pt x="30" y="215"/>
                    <a:pt x="0" y="266"/>
                  </a:cubicBezTo>
                  <a:cubicBezTo>
                    <a:pt x="0" y="298"/>
                    <a:pt x="56" y="321"/>
                    <a:pt x="104" y="306"/>
                  </a:cubicBezTo>
                  <a:cubicBezTo>
                    <a:pt x="152" y="291"/>
                    <a:pt x="256" y="206"/>
                    <a:pt x="288" y="174"/>
                  </a:cubicBezTo>
                  <a:cubicBezTo>
                    <a:pt x="320" y="142"/>
                    <a:pt x="386" y="88"/>
                    <a:pt x="411" y="66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8" name="Freeform 8"/>
            <p:cNvSpPr>
              <a:spLocks/>
            </p:cNvSpPr>
            <p:nvPr/>
          </p:nvSpPr>
          <p:spPr bwMode="auto">
            <a:xfrm rot="19952270">
              <a:off x="3854880" y="2355518"/>
              <a:ext cx="378691" cy="568038"/>
            </a:xfrm>
            <a:custGeom>
              <a:avLst/>
              <a:gdLst>
                <a:gd name="T0" fmla="*/ 2147483647 w 92"/>
                <a:gd name="T1" fmla="*/ 0 h 136"/>
                <a:gd name="T2" fmla="*/ 0 w 92"/>
                <a:gd name="T3" fmla="*/ 2147483647 h 136"/>
                <a:gd name="T4" fmla="*/ 0 60000 65536"/>
                <a:gd name="T5" fmla="*/ 0 60000 65536"/>
                <a:gd name="T6" fmla="*/ 0 w 92"/>
                <a:gd name="T7" fmla="*/ 0 h 136"/>
                <a:gd name="T8" fmla="*/ 92 w 92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2" h="136">
                  <a:moveTo>
                    <a:pt x="52" y="0"/>
                  </a:moveTo>
                  <a:cubicBezTo>
                    <a:pt x="92" y="32"/>
                    <a:pt x="92" y="64"/>
                    <a:pt x="0" y="136"/>
                  </a:cubicBezTo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9" name="Freeform 8"/>
            <p:cNvSpPr>
              <a:spLocks/>
            </p:cNvSpPr>
            <p:nvPr/>
          </p:nvSpPr>
          <p:spPr bwMode="auto">
            <a:xfrm rot="19952270">
              <a:off x="3854880" y="2355517"/>
              <a:ext cx="378691" cy="568038"/>
            </a:xfrm>
            <a:custGeom>
              <a:avLst/>
              <a:gdLst>
                <a:gd name="T0" fmla="*/ 2147483647 w 92"/>
                <a:gd name="T1" fmla="*/ 0 h 136"/>
                <a:gd name="T2" fmla="*/ 0 w 92"/>
                <a:gd name="T3" fmla="*/ 2147483647 h 136"/>
                <a:gd name="T4" fmla="*/ 0 60000 65536"/>
                <a:gd name="T5" fmla="*/ 0 60000 65536"/>
                <a:gd name="T6" fmla="*/ 0 w 92"/>
                <a:gd name="T7" fmla="*/ 0 h 136"/>
                <a:gd name="T8" fmla="*/ 92 w 92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2" h="136">
                  <a:moveTo>
                    <a:pt x="52" y="0"/>
                  </a:moveTo>
                  <a:cubicBezTo>
                    <a:pt x="92" y="32"/>
                    <a:pt x="92" y="64"/>
                    <a:pt x="0" y="136"/>
                  </a:cubicBezTo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3" name="Grouper 132"/>
          <p:cNvGrpSpPr/>
          <p:nvPr/>
        </p:nvGrpSpPr>
        <p:grpSpPr>
          <a:xfrm>
            <a:off x="4343400" y="2060176"/>
            <a:ext cx="4589304" cy="1804137"/>
            <a:chOff x="4478496" y="2158263"/>
            <a:chExt cx="4589304" cy="1804137"/>
          </a:xfrm>
        </p:grpSpPr>
        <p:sp>
          <p:nvSpPr>
            <p:cNvPr id="73" name="Freeform 9"/>
            <p:cNvSpPr>
              <a:spLocks/>
            </p:cNvSpPr>
            <p:nvPr/>
          </p:nvSpPr>
          <p:spPr bwMode="auto">
            <a:xfrm>
              <a:off x="4478496" y="2305974"/>
              <a:ext cx="4589304" cy="1123026"/>
            </a:xfrm>
            <a:custGeom>
              <a:avLst/>
              <a:gdLst>
                <a:gd name="T0" fmla="*/ 0 w 1440"/>
                <a:gd name="T1" fmla="*/ 2147483647 h 276"/>
                <a:gd name="T2" fmla="*/ 2147483647 w 1440"/>
                <a:gd name="T3" fmla="*/ 0 h 276"/>
                <a:gd name="T4" fmla="*/ 2147483647 w 1440"/>
                <a:gd name="T5" fmla="*/ 2147483647 h 276"/>
                <a:gd name="T6" fmla="*/ 0 60000 65536"/>
                <a:gd name="T7" fmla="*/ 0 60000 65536"/>
                <a:gd name="T8" fmla="*/ 0 60000 65536"/>
                <a:gd name="T9" fmla="*/ 0 w 1440"/>
                <a:gd name="T10" fmla="*/ 0 h 276"/>
                <a:gd name="T11" fmla="*/ 1440 w 1440"/>
                <a:gd name="T12" fmla="*/ 276 h 27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40" h="276">
                  <a:moveTo>
                    <a:pt x="0" y="180"/>
                  </a:moveTo>
                  <a:lnTo>
                    <a:pt x="744" y="0"/>
                  </a:lnTo>
                  <a:lnTo>
                    <a:pt x="1440" y="276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6" name="Freeform 52"/>
            <p:cNvSpPr>
              <a:spLocks/>
            </p:cNvSpPr>
            <p:nvPr/>
          </p:nvSpPr>
          <p:spPr bwMode="auto">
            <a:xfrm rot="20081161">
              <a:off x="6533355" y="3193372"/>
              <a:ext cx="330543" cy="518791"/>
            </a:xfrm>
            <a:custGeom>
              <a:avLst/>
              <a:gdLst>
                <a:gd name="T0" fmla="*/ 2147483647 w 92"/>
                <a:gd name="T1" fmla="*/ 0 h 136"/>
                <a:gd name="T2" fmla="*/ 0 w 92"/>
                <a:gd name="T3" fmla="*/ 2147483647 h 136"/>
                <a:gd name="T4" fmla="*/ 0 60000 65536"/>
                <a:gd name="T5" fmla="*/ 0 60000 65536"/>
                <a:gd name="T6" fmla="*/ 0 w 92"/>
                <a:gd name="T7" fmla="*/ 0 h 136"/>
                <a:gd name="T8" fmla="*/ 92 w 92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2" h="136">
                  <a:moveTo>
                    <a:pt x="52" y="0"/>
                  </a:moveTo>
                  <a:cubicBezTo>
                    <a:pt x="92" y="32"/>
                    <a:pt x="92" y="64"/>
                    <a:pt x="0" y="136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9" name="Freeform 53"/>
            <p:cNvSpPr>
              <a:spLocks/>
            </p:cNvSpPr>
            <p:nvPr/>
          </p:nvSpPr>
          <p:spPr bwMode="auto">
            <a:xfrm>
              <a:off x="5342260" y="2784446"/>
              <a:ext cx="2484769" cy="1177954"/>
            </a:xfrm>
            <a:custGeom>
              <a:avLst/>
              <a:gdLst>
                <a:gd name="T0" fmla="*/ 2147483647 w 655"/>
                <a:gd name="T1" fmla="*/ 2147483647 h 290"/>
                <a:gd name="T2" fmla="*/ 2147483647 w 655"/>
                <a:gd name="T3" fmla="*/ 2147483647 h 290"/>
                <a:gd name="T4" fmla="*/ 0 w 655"/>
                <a:gd name="T5" fmla="*/ 2147483647 h 290"/>
                <a:gd name="T6" fmla="*/ 2147483647 w 655"/>
                <a:gd name="T7" fmla="*/ 2147483647 h 290"/>
                <a:gd name="T8" fmla="*/ 2147483647 w 655"/>
                <a:gd name="T9" fmla="*/ 2147483647 h 290"/>
                <a:gd name="T10" fmla="*/ 2147483647 w 655"/>
                <a:gd name="T11" fmla="*/ 2147483647 h 2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5"/>
                <a:gd name="T19" fmla="*/ 0 h 290"/>
                <a:gd name="T20" fmla="*/ 655 w 655"/>
                <a:gd name="T21" fmla="*/ 290 h 2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5" h="290">
                  <a:moveTo>
                    <a:pt x="641" y="46"/>
                  </a:moveTo>
                  <a:cubicBezTo>
                    <a:pt x="481" y="63"/>
                    <a:pt x="411" y="269"/>
                    <a:pt x="304" y="268"/>
                  </a:cubicBezTo>
                  <a:cubicBezTo>
                    <a:pt x="197" y="267"/>
                    <a:pt x="162" y="47"/>
                    <a:pt x="0" y="38"/>
                  </a:cubicBezTo>
                  <a:cubicBezTo>
                    <a:pt x="2" y="0"/>
                    <a:pt x="16" y="222"/>
                    <a:pt x="111" y="256"/>
                  </a:cubicBezTo>
                  <a:cubicBezTo>
                    <a:pt x="206" y="290"/>
                    <a:pt x="479" y="276"/>
                    <a:pt x="567" y="241"/>
                  </a:cubicBezTo>
                  <a:cubicBezTo>
                    <a:pt x="655" y="206"/>
                    <a:pt x="626" y="87"/>
                    <a:pt x="641" y="46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noFill/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2" name="Freeform 49"/>
            <p:cNvSpPr>
              <a:spLocks/>
            </p:cNvSpPr>
            <p:nvPr/>
          </p:nvSpPr>
          <p:spPr bwMode="auto">
            <a:xfrm rot="19958384">
              <a:off x="6174316" y="3120131"/>
              <a:ext cx="330543" cy="524892"/>
            </a:xfrm>
            <a:custGeom>
              <a:avLst/>
              <a:gdLst>
                <a:gd name="T0" fmla="*/ 2147483647 w 92"/>
                <a:gd name="T1" fmla="*/ 0 h 136"/>
                <a:gd name="T2" fmla="*/ 0 w 92"/>
                <a:gd name="T3" fmla="*/ 2147483647 h 136"/>
                <a:gd name="T4" fmla="*/ 0 60000 65536"/>
                <a:gd name="T5" fmla="*/ 0 60000 65536"/>
                <a:gd name="T6" fmla="*/ 0 w 92"/>
                <a:gd name="T7" fmla="*/ 0 h 136"/>
                <a:gd name="T8" fmla="*/ 92 w 92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2" h="136">
                  <a:moveTo>
                    <a:pt x="52" y="0"/>
                  </a:moveTo>
                  <a:cubicBezTo>
                    <a:pt x="92" y="32"/>
                    <a:pt x="92" y="64"/>
                    <a:pt x="0" y="136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2" name="Freeform 7"/>
            <p:cNvSpPr>
              <a:spLocks/>
            </p:cNvSpPr>
            <p:nvPr/>
          </p:nvSpPr>
          <p:spPr bwMode="auto">
            <a:xfrm rot="19952270">
              <a:off x="6192758" y="2500232"/>
              <a:ext cx="1529629" cy="1198899"/>
            </a:xfrm>
            <a:custGeom>
              <a:avLst/>
              <a:gdLst>
                <a:gd name="T0" fmla="*/ 2147483647 w 411"/>
                <a:gd name="T1" fmla="*/ 0 h 321"/>
                <a:gd name="T2" fmla="*/ 0 w 411"/>
                <a:gd name="T3" fmla="*/ 2147483647 h 321"/>
                <a:gd name="T4" fmla="*/ 2147483647 w 411"/>
                <a:gd name="T5" fmla="*/ 2147483647 h 321"/>
                <a:gd name="T6" fmla="*/ 2147483647 w 411"/>
                <a:gd name="T7" fmla="*/ 2147483647 h 321"/>
                <a:gd name="T8" fmla="*/ 2147483647 w 411"/>
                <a:gd name="T9" fmla="*/ 2147483647 h 3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1"/>
                <a:gd name="T16" fmla="*/ 0 h 321"/>
                <a:gd name="T17" fmla="*/ 411 w 411"/>
                <a:gd name="T18" fmla="*/ 321 h 3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1" h="321">
                  <a:moveTo>
                    <a:pt x="285" y="0"/>
                  </a:moveTo>
                  <a:cubicBezTo>
                    <a:pt x="238" y="44"/>
                    <a:pt x="30" y="215"/>
                    <a:pt x="0" y="266"/>
                  </a:cubicBezTo>
                  <a:cubicBezTo>
                    <a:pt x="0" y="298"/>
                    <a:pt x="56" y="321"/>
                    <a:pt x="104" y="306"/>
                  </a:cubicBezTo>
                  <a:cubicBezTo>
                    <a:pt x="152" y="291"/>
                    <a:pt x="256" y="206"/>
                    <a:pt x="288" y="174"/>
                  </a:cubicBezTo>
                  <a:cubicBezTo>
                    <a:pt x="320" y="142"/>
                    <a:pt x="386" y="88"/>
                    <a:pt x="411" y="66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grpSp>
          <p:nvGrpSpPr>
            <p:cNvPr id="4" name="Grouper 123"/>
            <p:cNvGrpSpPr/>
            <p:nvPr/>
          </p:nvGrpSpPr>
          <p:grpSpPr>
            <a:xfrm>
              <a:off x="5665037" y="2158263"/>
              <a:ext cx="1529629" cy="1313505"/>
              <a:chOff x="5700882" y="2186615"/>
              <a:chExt cx="1529629" cy="1313505"/>
            </a:xfrm>
          </p:grpSpPr>
          <p:sp>
            <p:nvSpPr>
              <p:cNvPr id="120" name="Freeform 45"/>
              <p:cNvSpPr>
                <a:spLocks/>
              </p:cNvSpPr>
              <p:nvPr/>
            </p:nvSpPr>
            <p:spPr bwMode="auto">
              <a:xfrm rot="19755192">
                <a:off x="5700882" y="2186615"/>
                <a:ext cx="1529629" cy="1187090"/>
              </a:xfrm>
              <a:custGeom>
                <a:avLst/>
                <a:gdLst>
                  <a:gd name="T0" fmla="*/ 2147483647 w 411"/>
                  <a:gd name="T1" fmla="*/ 0 h 321"/>
                  <a:gd name="T2" fmla="*/ 0 w 411"/>
                  <a:gd name="T3" fmla="*/ 2147483647 h 321"/>
                  <a:gd name="T4" fmla="*/ 2147483647 w 411"/>
                  <a:gd name="T5" fmla="*/ 2147483647 h 321"/>
                  <a:gd name="T6" fmla="*/ 2147483647 w 411"/>
                  <a:gd name="T7" fmla="*/ 2147483647 h 321"/>
                  <a:gd name="T8" fmla="*/ 2147483647 w 411"/>
                  <a:gd name="T9" fmla="*/ 2147483647 h 3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1"/>
                  <a:gd name="T16" fmla="*/ 0 h 321"/>
                  <a:gd name="T17" fmla="*/ 411 w 411"/>
                  <a:gd name="T18" fmla="*/ 321 h 3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1" h="321">
                    <a:moveTo>
                      <a:pt x="285" y="0"/>
                    </a:moveTo>
                    <a:cubicBezTo>
                      <a:pt x="238" y="44"/>
                      <a:pt x="30" y="215"/>
                      <a:pt x="0" y="266"/>
                    </a:cubicBezTo>
                    <a:cubicBezTo>
                      <a:pt x="0" y="298"/>
                      <a:pt x="56" y="321"/>
                      <a:pt x="104" y="306"/>
                    </a:cubicBezTo>
                    <a:cubicBezTo>
                      <a:pt x="152" y="291"/>
                      <a:pt x="256" y="206"/>
                      <a:pt x="288" y="174"/>
                    </a:cubicBezTo>
                    <a:cubicBezTo>
                      <a:pt x="320" y="142"/>
                      <a:pt x="386" y="88"/>
                      <a:pt x="411" y="66"/>
                    </a:cubicBezTo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23" name="Freeform 46"/>
              <p:cNvSpPr>
                <a:spLocks/>
              </p:cNvSpPr>
              <p:nvPr/>
            </p:nvSpPr>
            <p:spPr bwMode="auto">
              <a:xfrm rot="19755192">
                <a:off x="6066389" y="2998119"/>
                <a:ext cx="342543" cy="502001"/>
              </a:xfrm>
              <a:custGeom>
                <a:avLst/>
                <a:gdLst>
                  <a:gd name="T0" fmla="*/ 2147483647 w 92"/>
                  <a:gd name="T1" fmla="*/ 0 h 136"/>
                  <a:gd name="T2" fmla="*/ 0 w 92"/>
                  <a:gd name="T3" fmla="*/ 2147483647 h 136"/>
                  <a:gd name="T4" fmla="*/ 0 60000 65536"/>
                  <a:gd name="T5" fmla="*/ 0 60000 65536"/>
                  <a:gd name="T6" fmla="*/ 0 w 92"/>
                  <a:gd name="T7" fmla="*/ 0 h 136"/>
                  <a:gd name="T8" fmla="*/ 92 w 92"/>
                  <a:gd name="T9" fmla="*/ 136 h 1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92" h="136">
                    <a:moveTo>
                      <a:pt x="52" y="0"/>
                    </a:moveTo>
                    <a:cubicBezTo>
                      <a:pt x="92" y="32"/>
                      <a:pt x="92" y="64"/>
                      <a:pt x="0" y="136"/>
                    </a:cubicBezTo>
                  </a:path>
                </a:pathLst>
              </a:cu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</p:grpSp>
        <p:sp>
          <p:nvSpPr>
            <p:cNvPr id="131" name="Freeform 15"/>
            <p:cNvSpPr>
              <a:spLocks/>
            </p:cNvSpPr>
            <p:nvPr/>
          </p:nvSpPr>
          <p:spPr bwMode="auto">
            <a:xfrm rot="10800000">
              <a:off x="5316696" y="2971801"/>
              <a:ext cx="2433480" cy="939923"/>
            </a:xfrm>
            <a:custGeom>
              <a:avLst/>
              <a:gdLst>
                <a:gd name="T0" fmla="*/ 0 w 624"/>
                <a:gd name="T1" fmla="*/ 2147483647 h 225"/>
                <a:gd name="T2" fmla="*/ 2147483647 w 624"/>
                <a:gd name="T3" fmla="*/ 1924383333 h 225"/>
                <a:gd name="T4" fmla="*/ 2147483647 w 624"/>
                <a:gd name="T5" fmla="*/ 2147483647 h 225"/>
                <a:gd name="T6" fmla="*/ 0 60000 65536"/>
                <a:gd name="T7" fmla="*/ 0 60000 65536"/>
                <a:gd name="T8" fmla="*/ 0 60000 65536"/>
                <a:gd name="T9" fmla="*/ 0 w 624"/>
                <a:gd name="T10" fmla="*/ 0 h 225"/>
                <a:gd name="T11" fmla="*/ 624 w 624"/>
                <a:gd name="T12" fmla="*/ 225 h 2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225">
                  <a:moveTo>
                    <a:pt x="0" y="217"/>
                  </a:moveTo>
                  <a:cubicBezTo>
                    <a:pt x="156" y="201"/>
                    <a:pt x="224" y="0"/>
                    <a:pt x="328" y="1"/>
                  </a:cubicBezTo>
                  <a:cubicBezTo>
                    <a:pt x="432" y="2"/>
                    <a:pt x="452" y="189"/>
                    <a:pt x="624" y="225"/>
                  </a:cubicBezTo>
                </a:path>
              </a:pathLst>
            </a:cu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rot="10800000" lIns="0" tIns="0" rIns="0" bIns="0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36" name="Oval 17"/>
          <p:cNvSpPr>
            <a:spLocks noChangeArrowheads="1"/>
          </p:cNvSpPr>
          <p:nvPr/>
        </p:nvSpPr>
        <p:spPr bwMode="auto">
          <a:xfrm rot="21414459">
            <a:off x="5818696" y="3283872"/>
            <a:ext cx="273552" cy="146482"/>
          </a:xfrm>
          <a:prstGeom prst="ellipse">
            <a:avLst/>
          </a:prstGeom>
          <a:solidFill>
            <a:srgbClr val="A1E41C"/>
          </a:solidFill>
          <a:ln w="63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8" name="Oval 17"/>
          <p:cNvSpPr>
            <a:spLocks noChangeArrowheads="1"/>
          </p:cNvSpPr>
          <p:nvPr/>
        </p:nvSpPr>
        <p:spPr bwMode="auto">
          <a:xfrm rot="21414459">
            <a:off x="2923096" y="2894246"/>
            <a:ext cx="273552" cy="146482"/>
          </a:xfrm>
          <a:prstGeom prst="ellipse">
            <a:avLst/>
          </a:prstGeom>
          <a:solidFill>
            <a:srgbClr val="A1E41C"/>
          </a:solidFill>
          <a:ln w="63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9" name="Freeform 11"/>
          <p:cNvSpPr>
            <a:spLocks/>
          </p:cNvSpPr>
          <p:nvPr/>
        </p:nvSpPr>
        <p:spPr bwMode="auto">
          <a:xfrm>
            <a:off x="1404976" y="2743200"/>
            <a:ext cx="2510014" cy="909510"/>
          </a:xfrm>
          <a:custGeom>
            <a:avLst/>
            <a:gdLst>
              <a:gd name="T0" fmla="*/ 0 w 624"/>
              <a:gd name="T1" fmla="*/ 2147483647 h 225"/>
              <a:gd name="T2" fmla="*/ 2147483647 w 624"/>
              <a:gd name="T3" fmla="*/ 1924383333 h 225"/>
              <a:gd name="T4" fmla="*/ 2147483647 w 624"/>
              <a:gd name="T5" fmla="*/ 2147483647 h 225"/>
              <a:gd name="T6" fmla="*/ 0 60000 65536"/>
              <a:gd name="T7" fmla="*/ 0 60000 65536"/>
              <a:gd name="T8" fmla="*/ 0 60000 65536"/>
              <a:gd name="T9" fmla="*/ 0 w 624"/>
              <a:gd name="T10" fmla="*/ 0 h 225"/>
              <a:gd name="T11" fmla="*/ 624 w 624"/>
              <a:gd name="T12" fmla="*/ 225 h 2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24" h="225">
                <a:moveTo>
                  <a:pt x="0" y="217"/>
                </a:moveTo>
                <a:cubicBezTo>
                  <a:pt x="156" y="201"/>
                  <a:pt x="224" y="0"/>
                  <a:pt x="328" y="1"/>
                </a:cubicBezTo>
                <a:cubicBezTo>
                  <a:pt x="432" y="2"/>
                  <a:pt x="452" y="189"/>
                  <a:pt x="624" y="225"/>
                </a:cubicBezTo>
              </a:path>
            </a:pathLst>
          </a:custGeom>
          <a:solidFill>
            <a:schemeClr val="bg1"/>
          </a:solidFill>
          <a:ln w="635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1" name="Freeform 45"/>
          <p:cNvSpPr>
            <a:spLocks/>
          </p:cNvSpPr>
          <p:nvPr/>
        </p:nvSpPr>
        <p:spPr bwMode="auto">
          <a:xfrm rot="19958384">
            <a:off x="1753427" y="1745849"/>
            <a:ext cx="1529629" cy="1187090"/>
          </a:xfrm>
          <a:custGeom>
            <a:avLst/>
            <a:gdLst>
              <a:gd name="T0" fmla="*/ 2147483647 w 411"/>
              <a:gd name="T1" fmla="*/ 0 h 321"/>
              <a:gd name="T2" fmla="*/ 0 w 411"/>
              <a:gd name="T3" fmla="*/ 2147483647 h 321"/>
              <a:gd name="T4" fmla="*/ 2147483647 w 411"/>
              <a:gd name="T5" fmla="*/ 2147483647 h 321"/>
              <a:gd name="T6" fmla="*/ 2147483647 w 411"/>
              <a:gd name="T7" fmla="*/ 2147483647 h 321"/>
              <a:gd name="T8" fmla="*/ 2147483647 w 411"/>
              <a:gd name="T9" fmla="*/ 2147483647 h 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11"/>
              <a:gd name="T16" fmla="*/ 0 h 321"/>
              <a:gd name="T17" fmla="*/ 411 w 411"/>
              <a:gd name="T18" fmla="*/ 321 h 32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11" h="321">
                <a:moveTo>
                  <a:pt x="285" y="0"/>
                </a:moveTo>
                <a:cubicBezTo>
                  <a:pt x="238" y="44"/>
                  <a:pt x="30" y="215"/>
                  <a:pt x="0" y="266"/>
                </a:cubicBezTo>
                <a:cubicBezTo>
                  <a:pt x="0" y="298"/>
                  <a:pt x="56" y="321"/>
                  <a:pt x="104" y="306"/>
                </a:cubicBezTo>
                <a:cubicBezTo>
                  <a:pt x="152" y="291"/>
                  <a:pt x="256" y="206"/>
                  <a:pt x="288" y="174"/>
                </a:cubicBezTo>
                <a:cubicBezTo>
                  <a:pt x="320" y="142"/>
                  <a:pt x="386" y="88"/>
                  <a:pt x="411" y="66"/>
                </a:cubicBezTo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8" name="Freeform 70"/>
          <p:cNvSpPr>
            <a:spLocks/>
          </p:cNvSpPr>
          <p:nvPr/>
        </p:nvSpPr>
        <p:spPr bwMode="auto">
          <a:xfrm rot="20938717">
            <a:off x="6324600" y="3329297"/>
            <a:ext cx="598395" cy="488272"/>
          </a:xfrm>
          <a:custGeom>
            <a:avLst/>
            <a:gdLst>
              <a:gd name="T0" fmla="*/ 148369252 w 159"/>
              <a:gd name="T1" fmla="*/ 31361592 h 120"/>
              <a:gd name="T2" fmla="*/ 71436387 w 159"/>
              <a:gd name="T3" fmla="*/ 120967500 h 120"/>
              <a:gd name="T4" fmla="*/ 19782287 w 159"/>
              <a:gd name="T5" fmla="*/ 71684092 h 120"/>
              <a:gd name="T6" fmla="*/ 148369252 w 159"/>
              <a:gd name="T7" fmla="*/ 31361592 h 120"/>
              <a:gd name="T8" fmla="*/ 0 60000 65536"/>
              <a:gd name="T9" fmla="*/ 0 60000 65536"/>
              <a:gd name="T10" fmla="*/ 0 60000 65536"/>
              <a:gd name="T11" fmla="*/ 0 60000 65536"/>
              <a:gd name="T12" fmla="*/ 0 w 159"/>
              <a:gd name="T13" fmla="*/ 0 h 120"/>
              <a:gd name="T14" fmla="*/ 159 w 159"/>
              <a:gd name="T15" fmla="*/ 120 h 1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9" h="120">
                <a:moveTo>
                  <a:pt x="135" y="28"/>
                </a:moveTo>
                <a:cubicBezTo>
                  <a:pt x="159" y="57"/>
                  <a:pt x="111" y="97"/>
                  <a:pt x="65" y="108"/>
                </a:cubicBezTo>
                <a:cubicBezTo>
                  <a:pt x="20" y="120"/>
                  <a:pt x="0" y="84"/>
                  <a:pt x="18" y="64"/>
                </a:cubicBezTo>
                <a:cubicBezTo>
                  <a:pt x="68" y="37"/>
                  <a:pt x="111" y="0"/>
                  <a:pt x="135" y="28"/>
                </a:cubicBezTo>
                <a:close/>
              </a:path>
            </a:pathLst>
          </a:custGeom>
          <a:solidFill>
            <a:srgbClr val="A1E41C"/>
          </a:solidFill>
          <a:ln w="63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9" name="Freeform 70"/>
          <p:cNvSpPr>
            <a:spLocks/>
          </p:cNvSpPr>
          <p:nvPr/>
        </p:nvSpPr>
        <p:spPr bwMode="auto">
          <a:xfrm rot="20938717">
            <a:off x="1999764" y="2630024"/>
            <a:ext cx="598395" cy="488272"/>
          </a:xfrm>
          <a:custGeom>
            <a:avLst/>
            <a:gdLst>
              <a:gd name="T0" fmla="*/ 148369252 w 159"/>
              <a:gd name="T1" fmla="*/ 31361592 h 120"/>
              <a:gd name="T2" fmla="*/ 71436387 w 159"/>
              <a:gd name="T3" fmla="*/ 120967500 h 120"/>
              <a:gd name="T4" fmla="*/ 19782287 w 159"/>
              <a:gd name="T5" fmla="*/ 71684092 h 120"/>
              <a:gd name="T6" fmla="*/ 148369252 w 159"/>
              <a:gd name="T7" fmla="*/ 31361592 h 120"/>
              <a:gd name="T8" fmla="*/ 0 60000 65536"/>
              <a:gd name="T9" fmla="*/ 0 60000 65536"/>
              <a:gd name="T10" fmla="*/ 0 60000 65536"/>
              <a:gd name="T11" fmla="*/ 0 60000 65536"/>
              <a:gd name="T12" fmla="*/ 0 w 159"/>
              <a:gd name="T13" fmla="*/ 0 h 120"/>
              <a:gd name="T14" fmla="*/ 159 w 159"/>
              <a:gd name="T15" fmla="*/ 120 h 1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9" h="120">
                <a:moveTo>
                  <a:pt x="135" y="28"/>
                </a:moveTo>
                <a:cubicBezTo>
                  <a:pt x="159" y="57"/>
                  <a:pt x="111" y="97"/>
                  <a:pt x="65" y="108"/>
                </a:cubicBezTo>
                <a:cubicBezTo>
                  <a:pt x="20" y="120"/>
                  <a:pt x="0" y="84"/>
                  <a:pt x="18" y="64"/>
                </a:cubicBezTo>
                <a:cubicBezTo>
                  <a:pt x="68" y="37"/>
                  <a:pt x="111" y="0"/>
                  <a:pt x="135" y="28"/>
                </a:cubicBezTo>
                <a:close/>
              </a:path>
            </a:pathLst>
          </a:custGeom>
          <a:solidFill>
            <a:srgbClr val="A1E41C"/>
          </a:solidFill>
          <a:ln w="63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1" name="Freeform 46"/>
          <p:cNvSpPr>
            <a:spLocks/>
          </p:cNvSpPr>
          <p:nvPr/>
        </p:nvSpPr>
        <p:spPr bwMode="auto">
          <a:xfrm rot="19958384">
            <a:off x="2095970" y="2543149"/>
            <a:ext cx="342543" cy="502001"/>
          </a:xfrm>
          <a:custGeom>
            <a:avLst/>
            <a:gdLst>
              <a:gd name="T0" fmla="*/ 2147483647 w 92"/>
              <a:gd name="T1" fmla="*/ 0 h 136"/>
              <a:gd name="T2" fmla="*/ 0 w 92"/>
              <a:gd name="T3" fmla="*/ 2147483647 h 136"/>
              <a:gd name="T4" fmla="*/ 0 60000 65536"/>
              <a:gd name="T5" fmla="*/ 0 60000 65536"/>
              <a:gd name="T6" fmla="*/ 0 w 92"/>
              <a:gd name="T7" fmla="*/ 0 h 136"/>
              <a:gd name="T8" fmla="*/ 92 w 92"/>
              <a:gd name="T9" fmla="*/ 136 h 1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2" h="136">
                <a:moveTo>
                  <a:pt x="52" y="0"/>
                </a:moveTo>
                <a:cubicBezTo>
                  <a:pt x="92" y="32"/>
                  <a:pt x="92" y="64"/>
                  <a:pt x="0" y="136"/>
                </a:cubicBezTo>
              </a:path>
            </a:pathLst>
          </a:custGeom>
          <a:noFill/>
          <a:ln w="635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5" name="Freeform 8"/>
          <p:cNvSpPr>
            <a:spLocks/>
          </p:cNvSpPr>
          <p:nvPr/>
        </p:nvSpPr>
        <p:spPr bwMode="auto">
          <a:xfrm rot="19952270">
            <a:off x="6433584" y="3181486"/>
            <a:ext cx="342543" cy="513816"/>
          </a:xfrm>
          <a:custGeom>
            <a:avLst/>
            <a:gdLst>
              <a:gd name="T0" fmla="*/ 2147483647 w 92"/>
              <a:gd name="T1" fmla="*/ 0 h 136"/>
              <a:gd name="T2" fmla="*/ 0 w 92"/>
              <a:gd name="T3" fmla="*/ 2147483647 h 136"/>
              <a:gd name="T4" fmla="*/ 0 60000 65536"/>
              <a:gd name="T5" fmla="*/ 0 60000 65536"/>
              <a:gd name="T6" fmla="*/ 0 w 92"/>
              <a:gd name="T7" fmla="*/ 0 h 136"/>
              <a:gd name="T8" fmla="*/ 92 w 92"/>
              <a:gd name="T9" fmla="*/ 136 h 1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2" h="136">
                <a:moveTo>
                  <a:pt x="52" y="0"/>
                </a:moveTo>
                <a:cubicBezTo>
                  <a:pt x="92" y="32"/>
                  <a:pt x="92" y="64"/>
                  <a:pt x="0" y="136"/>
                </a:cubicBezTo>
              </a:path>
            </a:pathLst>
          </a:cu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7" name="TextBox 9"/>
          <p:cNvSpPr txBox="1">
            <a:spLocks noChangeArrowheads="1"/>
          </p:cNvSpPr>
          <p:nvPr/>
        </p:nvSpPr>
        <p:spPr bwMode="auto">
          <a:xfrm>
            <a:off x="0" y="5257800"/>
            <a:ext cx="9144000" cy="1200329"/>
          </a:xfrm>
          <a:prstGeom prst="rect">
            <a:avLst/>
          </a:prstGeom>
          <a:solidFill>
            <a:schemeClr val="tx1">
              <a:alpha val="59999"/>
            </a:schemeClr>
          </a:solidFill>
          <a:ln w="9525">
            <a:noFill/>
            <a:miter lim="800000"/>
            <a:headEnd/>
            <a:tailEnd/>
          </a:ln>
        </p:spPr>
        <p:txBody>
          <a:bodyPr lIns="216000">
            <a:prstTxWarp prst="textNoShape">
              <a:avLst/>
            </a:prstTxWarp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hypothesis 2: uphill slopes are more accurate, downhill ones are less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609600" y="2586335"/>
            <a:ext cx="12618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Helvetica Neue Light"/>
                <a:cs typeface="Helvetica Neue Light"/>
              </a:rPr>
              <a:t>downhill</a:t>
            </a:r>
            <a:endParaRPr lang="fr-FR" dirty="0"/>
          </a:p>
        </p:txBody>
      </p:sp>
      <p:sp>
        <p:nvSpPr>
          <p:cNvPr id="58" name="Rectangle 57"/>
          <p:cNvSpPr/>
          <p:nvPr/>
        </p:nvSpPr>
        <p:spPr>
          <a:xfrm>
            <a:off x="6933555" y="3276600"/>
            <a:ext cx="12618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Helvetica Neue Light"/>
                <a:cs typeface="Helvetica Neue Light"/>
              </a:rPr>
              <a:t>downhill</a:t>
            </a:r>
            <a:endParaRPr lang="fr-FR" dirty="0"/>
          </a:p>
        </p:txBody>
      </p:sp>
      <p:sp>
        <p:nvSpPr>
          <p:cNvPr id="62" name="Rectangle 61"/>
          <p:cNvSpPr/>
          <p:nvPr/>
        </p:nvSpPr>
        <p:spPr>
          <a:xfrm>
            <a:off x="3435152" y="2738735"/>
            <a:ext cx="8626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Helvetica Neue Light"/>
                <a:cs typeface="Helvetica Neue Light"/>
              </a:rPr>
              <a:t>uphill</a:t>
            </a:r>
            <a:endParaRPr lang="fr-FR" dirty="0"/>
          </a:p>
        </p:txBody>
      </p:sp>
      <p:sp>
        <p:nvSpPr>
          <p:cNvPr id="63" name="Rectangle 62"/>
          <p:cNvSpPr/>
          <p:nvPr/>
        </p:nvSpPr>
        <p:spPr>
          <a:xfrm>
            <a:off x="4800600" y="2971800"/>
            <a:ext cx="8626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Helvetica Neue Light"/>
                <a:cs typeface="Helvetica Neue Light"/>
              </a:rPr>
              <a:t>uphill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IMG_5561+c 800px"/>
          <p:cNvPicPr>
            <a:picLocks noChangeAspect="1" noChangeArrowheads="1"/>
          </p:cNvPicPr>
          <p:nvPr/>
        </p:nvPicPr>
        <p:blipFill>
          <a:blip r:embed="rId3"/>
          <a:srcRect l="16667" t="38319" r="26924" b="675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0" y="5048250"/>
            <a:ext cx="9144000" cy="646331"/>
          </a:xfrm>
          <a:prstGeom prst="rect">
            <a:avLst/>
          </a:prstGeom>
          <a:solidFill>
            <a:schemeClr val="tx1">
              <a:alpha val="59999"/>
            </a:schemeClr>
          </a:solidFill>
          <a:ln w="9525">
            <a:noFill/>
            <a:miter lim="800000"/>
            <a:headEnd/>
            <a:tailEnd/>
          </a:ln>
        </p:spPr>
        <p:txBody>
          <a:bodyPr lIns="216000">
            <a:prstTxWarp prst="textNoShape">
              <a:avLst/>
            </a:prstTxWarp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aggregation by slopes</a:t>
            </a:r>
            <a:endParaRPr lang="en-US" sz="3600" dirty="0">
              <a:solidFill>
                <a:srgbClr val="FF9900"/>
              </a:solidFill>
            </a:endParaRPr>
          </a:p>
        </p:txBody>
      </p:sp>
      <p:sp>
        <p:nvSpPr>
          <p:cNvPr id="11" name="Ellipse 10"/>
          <p:cNvSpPr/>
          <p:nvPr/>
        </p:nvSpPr>
        <p:spPr>
          <a:xfrm rot="19306550">
            <a:off x="3362464" y="343034"/>
            <a:ext cx="2892638" cy="980683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/>
          <p:cNvSpPr/>
          <p:nvPr/>
        </p:nvSpPr>
        <p:spPr>
          <a:xfrm rot="19306550">
            <a:off x="4657864" y="1627964"/>
            <a:ext cx="2892638" cy="980683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llipse 9"/>
          <p:cNvSpPr/>
          <p:nvPr/>
        </p:nvSpPr>
        <p:spPr>
          <a:xfrm rot="19306550">
            <a:off x="3626017" y="975823"/>
            <a:ext cx="3621635" cy="980683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OffsetSlop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98" y="1380895"/>
            <a:ext cx="8817106" cy="3953105"/>
          </a:xfrm>
          <a:prstGeom prst="rect">
            <a:avLst/>
          </a:prstGeom>
        </p:spPr>
      </p:pic>
      <p:sp>
        <p:nvSpPr>
          <p:cNvPr id="4" name="Rectangle à coins arrondis 3"/>
          <p:cNvSpPr/>
          <p:nvPr/>
        </p:nvSpPr>
        <p:spPr>
          <a:xfrm>
            <a:off x="4267200" y="2514600"/>
            <a:ext cx="762000" cy="2819400"/>
          </a:xfrm>
          <a:prstGeom prst="roundRect">
            <a:avLst/>
          </a:prstGeom>
          <a:noFill/>
          <a:ln w="508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1600200" y="5638800"/>
            <a:ext cx="2839239" cy="5386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900" b="1" dirty="0" smtClean="0">
                <a:solidFill>
                  <a:schemeClr val="accent4"/>
                </a:solidFill>
                <a:latin typeface="Helvetica Neue Light"/>
                <a:cs typeface="Helvetica Neue Light"/>
              </a:rPr>
              <a:t>small differences</a:t>
            </a:r>
            <a:endParaRPr lang="fr-FR" b="1" dirty="0">
              <a:solidFill>
                <a:schemeClr val="accent4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4800" y="228600"/>
            <a:ext cx="1390124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 smtClean="0">
                <a:latin typeface="Helvetica Neue Light"/>
                <a:cs typeface="Helvetica Neue Light"/>
              </a:rPr>
              <a:t>OFFSET </a:t>
            </a:r>
          </a:p>
          <a:p>
            <a:r>
              <a:rPr lang="en-US" sz="2600" dirty="0" smtClean="0">
                <a:latin typeface="Helvetica Neue Light"/>
                <a:cs typeface="Helvetica Neue Light"/>
              </a:rPr>
              <a:t>(in mm)</a:t>
            </a:r>
            <a:endParaRPr lang="fr-FR" sz="2600" dirty="0"/>
          </a:p>
        </p:txBody>
      </p:sp>
      <p:sp>
        <p:nvSpPr>
          <p:cNvPr id="10" name="Rectangle à coins arrondis 9"/>
          <p:cNvSpPr/>
          <p:nvPr/>
        </p:nvSpPr>
        <p:spPr>
          <a:xfrm>
            <a:off x="609600" y="2514600"/>
            <a:ext cx="3505200" cy="2819400"/>
          </a:xfrm>
          <a:prstGeom prst="roundRect">
            <a:avLst/>
          </a:prstGeom>
          <a:noFill/>
          <a:ln w="50800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10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 descr="OffsetSlop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98" y="1380895"/>
            <a:ext cx="8817106" cy="3953105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304800" y="228600"/>
            <a:ext cx="1390124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 smtClean="0">
                <a:latin typeface="Helvetica Neue Light"/>
                <a:cs typeface="Helvetica Neue Light"/>
              </a:rPr>
              <a:t>OFFSET </a:t>
            </a:r>
          </a:p>
          <a:p>
            <a:r>
              <a:rPr lang="en-US" sz="2600" dirty="0" smtClean="0">
                <a:latin typeface="Helvetica Neue Light"/>
                <a:cs typeface="Helvetica Neue Light"/>
              </a:rPr>
              <a:t>(in mm)</a:t>
            </a:r>
            <a:endParaRPr lang="fr-FR" sz="2600" dirty="0"/>
          </a:p>
        </p:txBody>
      </p:sp>
      <p:sp>
        <p:nvSpPr>
          <p:cNvPr id="6" name="Rectangle à coins arrondis 5"/>
          <p:cNvSpPr/>
          <p:nvPr/>
        </p:nvSpPr>
        <p:spPr>
          <a:xfrm>
            <a:off x="6096000" y="1698462"/>
            <a:ext cx="2585878" cy="3711738"/>
          </a:xfrm>
          <a:prstGeom prst="roundRect">
            <a:avLst/>
          </a:prstGeom>
          <a:noFill/>
          <a:ln w="50800">
            <a:solidFill>
              <a:srgbClr val="FF980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6248400" y="5568315"/>
            <a:ext cx="2518638" cy="984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900" b="1" dirty="0" smtClean="0">
                <a:solidFill>
                  <a:srgbClr val="FF9801"/>
                </a:solidFill>
                <a:latin typeface="Helvetica Neue Light"/>
                <a:cs typeface="Helvetica Neue Light"/>
              </a:rPr>
              <a:t>more accurate </a:t>
            </a:r>
          </a:p>
          <a:p>
            <a:pPr algn="ctr"/>
            <a:r>
              <a:rPr lang="en-US" sz="2900" b="1" dirty="0" smtClean="0">
                <a:solidFill>
                  <a:srgbClr val="FF9801"/>
                </a:solidFill>
                <a:latin typeface="Helvetica Neue Light"/>
                <a:cs typeface="Helvetica Neue Light"/>
              </a:rPr>
              <a:t>on downhill</a:t>
            </a:r>
            <a:endParaRPr lang="fr-FR" b="1" dirty="0">
              <a:solidFill>
                <a:srgbClr val="FF9801"/>
              </a:solidFill>
            </a:endParaRPr>
          </a:p>
        </p:txBody>
      </p:sp>
      <p:grpSp>
        <p:nvGrpSpPr>
          <p:cNvPr id="43" name="Grouper 42"/>
          <p:cNvGrpSpPr/>
          <p:nvPr/>
        </p:nvGrpSpPr>
        <p:grpSpPr>
          <a:xfrm>
            <a:off x="2057400" y="381000"/>
            <a:ext cx="3886200" cy="1964595"/>
            <a:chOff x="1066800" y="3352800"/>
            <a:chExt cx="4709596" cy="2133600"/>
          </a:xfrm>
        </p:grpSpPr>
        <p:grpSp>
          <p:nvGrpSpPr>
            <p:cNvPr id="35" name="Grouper 34"/>
            <p:cNvGrpSpPr/>
            <p:nvPr/>
          </p:nvGrpSpPr>
          <p:grpSpPr>
            <a:xfrm>
              <a:off x="1066800" y="3352800"/>
              <a:ext cx="4709596" cy="2133600"/>
              <a:chOff x="2148404" y="1"/>
              <a:chExt cx="4709596" cy="2133600"/>
            </a:xfrm>
          </p:grpSpPr>
          <p:sp>
            <p:nvSpPr>
              <p:cNvPr id="34" name="Rectangle 33"/>
              <p:cNvSpPr/>
              <p:nvPr/>
            </p:nvSpPr>
            <p:spPr>
              <a:xfrm>
                <a:off x="2148404" y="1"/>
                <a:ext cx="4709596" cy="2133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grpSp>
            <p:nvGrpSpPr>
              <p:cNvPr id="33" name="Grouper 32"/>
              <p:cNvGrpSpPr/>
              <p:nvPr/>
            </p:nvGrpSpPr>
            <p:grpSpPr>
              <a:xfrm>
                <a:off x="2177692" y="219083"/>
                <a:ext cx="4589304" cy="1804137"/>
                <a:chOff x="1354296" y="304800"/>
                <a:chExt cx="4589304" cy="1804137"/>
              </a:xfrm>
            </p:grpSpPr>
            <p:grpSp>
              <p:nvGrpSpPr>
                <p:cNvPr id="18" name="Grouper 132"/>
                <p:cNvGrpSpPr/>
                <p:nvPr/>
              </p:nvGrpSpPr>
              <p:grpSpPr>
                <a:xfrm>
                  <a:off x="1354296" y="304800"/>
                  <a:ext cx="4589304" cy="1804137"/>
                  <a:chOff x="4478496" y="2158263"/>
                  <a:chExt cx="4589304" cy="1804137"/>
                </a:xfrm>
              </p:grpSpPr>
              <p:sp>
                <p:nvSpPr>
                  <p:cNvPr id="19" name="Freeform 9"/>
                  <p:cNvSpPr>
                    <a:spLocks/>
                  </p:cNvSpPr>
                  <p:nvPr/>
                </p:nvSpPr>
                <p:spPr bwMode="auto">
                  <a:xfrm>
                    <a:off x="4478496" y="2305974"/>
                    <a:ext cx="4589304" cy="1123026"/>
                  </a:xfrm>
                  <a:custGeom>
                    <a:avLst/>
                    <a:gdLst>
                      <a:gd name="T0" fmla="*/ 0 w 1440"/>
                      <a:gd name="T1" fmla="*/ 2147483647 h 276"/>
                      <a:gd name="T2" fmla="*/ 2147483647 w 1440"/>
                      <a:gd name="T3" fmla="*/ 0 h 276"/>
                      <a:gd name="T4" fmla="*/ 2147483647 w 1440"/>
                      <a:gd name="T5" fmla="*/ 2147483647 h 276"/>
                      <a:gd name="T6" fmla="*/ 0 60000 65536"/>
                      <a:gd name="T7" fmla="*/ 0 60000 65536"/>
                      <a:gd name="T8" fmla="*/ 0 60000 65536"/>
                      <a:gd name="T9" fmla="*/ 0 w 1440"/>
                      <a:gd name="T10" fmla="*/ 0 h 276"/>
                      <a:gd name="T11" fmla="*/ 1440 w 1440"/>
                      <a:gd name="T12" fmla="*/ 276 h 27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440" h="276">
                        <a:moveTo>
                          <a:pt x="0" y="180"/>
                        </a:moveTo>
                        <a:lnTo>
                          <a:pt x="744" y="0"/>
                        </a:lnTo>
                        <a:lnTo>
                          <a:pt x="1440" y="276"/>
                        </a:lnTo>
                      </a:path>
                    </a:pathLst>
                  </a:cu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fr-FR"/>
                  </a:p>
                </p:txBody>
              </p:sp>
              <p:sp>
                <p:nvSpPr>
                  <p:cNvPr id="20" name="Freeform 52"/>
                  <p:cNvSpPr>
                    <a:spLocks/>
                  </p:cNvSpPr>
                  <p:nvPr/>
                </p:nvSpPr>
                <p:spPr bwMode="auto">
                  <a:xfrm rot="20081161">
                    <a:off x="6533355" y="3193372"/>
                    <a:ext cx="330543" cy="518791"/>
                  </a:xfrm>
                  <a:custGeom>
                    <a:avLst/>
                    <a:gdLst>
                      <a:gd name="T0" fmla="*/ 2147483647 w 92"/>
                      <a:gd name="T1" fmla="*/ 0 h 136"/>
                      <a:gd name="T2" fmla="*/ 0 w 92"/>
                      <a:gd name="T3" fmla="*/ 2147483647 h 136"/>
                      <a:gd name="T4" fmla="*/ 0 60000 65536"/>
                      <a:gd name="T5" fmla="*/ 0 60000 65536"/>
                      <a:gd name="T6" fmla="*/ 0 w 92"/>
                      <a:gd name="T7" fmla="*/ 0 h 136"/>
                      <a:gd name="T8" fmla="*/ 92 w 92"/>
                      <a:gd name="T9" fmla="*/ 136 h 136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92" h="136">
                        <a:moveTo>
                          <a:pt x="52" y="0"/>
                        </a:moveTo>
                        <a:cubicBezTo>
                          <a:pt x="92" y="32"/>
                          <a:pt x="92" y="64"/>
                          <a:pt x="0" y="136"/>
                        </a:cubicBezTo>
                      </a:path>
                    </a:pathLst>
                  </a:custGeom>
                  <a:noFill/>
                  <a:ln w="285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fr-FR"/>
                  </a:p>
                </p:txBody>
              </p:sp>
              <p:sp>
                <p:nvSpPr>
                  <p:cNvPr id="21" name="Freeform 53"/>
                  <p:cNvSpPr>
                    <a:spLocks/>
                  </p:cNvSpPr>
                  <p:nvPr/>
                </p:nvSpPr>
                <p:spPr bwMode="auto">
                  <a:xfrm>
                    <a:off x="5342260" y="2784446"/>
                    <a:ext cx="2484769" cy="1177954"/>
                  </a:xfrm>
                  <a:custGeom>
                    <a:avLst/>
                    <a:gdLst>
                      <a:gd name="T0" fmla="*/ 2147483647 w 655"/>
                      <a:gd name="T1" fmla="*/ 2147483647 h 290"/>
                      <a:gd name="T2" fmla="*/ 2147483647 w 655"/>
                      <a:gd name="T3" fmla="*/ 2147483647 h 290"/>
                      <a:gd name="T4" fmla="*/ 0 w 655"/>
                      <a:gd name="T5" fmla="*/ 2147483647 h 290"/>
                      <a:gd name="T6" fmla="*/ 2147483647 w 655"/>
                      <a:gd name="T7" fmla="*/ 2147483647 h 290"/>
                      <a:gd name="T8" fmla="*/ 2147483647 w 655"/>
                      <a:gd name="T9" fmla="*/ 2147483647 h 290"/>
                      <a:gd name="T10" fmla="*/ 2147483647 w 655"/>
                      <a:gd name="T11" fmla="*/ 2147483647 h 29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655"/>
                      <a:gd name="T19" fmla="*/ 0 h 290"/>
                      <a:gd name="T20" fmla="*/ 655 w 655"/>
                      <a:gd name="T21" fmla="*/ 290 h 29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655" h="290">
                        <a:moveTo>
                          <a:pt x="641" y="46"/>
                        </a:moveTo>
                        <a:cubicBezTo>
                          <a:pt x="481" y="63"/>
                          <a:pt x="411" y="269"/>
                          <a:pt x="304" y="268"/>
                        </a:cubicBezTo>
                        <a:cubicBezTo>
                          <a:pt x="197" y="267"/>
                          <a:pt x="162" y="47"/>
                          <a:pt x="0" y="38"/>
                        </a:cubicBezTo>
                        <a:cubicBezTo>
                          <a:pt x="2" y="0"/>
                          <a:pt x="16" y="222"/>
                          <a:pt x="111" y="256"/>
                        </a:cubicBezTo>
                        <a:cubicBezTo>
                          <a:pt x="206" y="290"/>
                          <a:pt x="479" y="276"/>
                          <a:pt x="567" y="241"/>
                        </a:cubicBezTo>
                        <a:cubicBezTo>
                          <a:pt x="655" y="206"/>
                          <a:pt x="626" y="87"/>
                          <a:pt x="641" y="4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6350">
                    <a:noFill/>
                    <a:round/>
                    <a:headEnd/>
                    <a:tailEnd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fr-FR"/>
                  </a:p>
                </p:txBody>
              </p:sp>
              <p:sp>
                <p:nvSpPr>
                  <p:cNvPr id="22" name="Freeform 49"/>
                  <p:cNvSpPr>
                    <a:spLocks/>
                  </p:cNvSpPr>
                  <p:nvPr/>
                </p:nvSpPr>
                <p:spPr bwMode="auto">
                  <a:xfrm rot="19958384">
                    <a:off x="6174316" y="3120131"/>
                    <a:ext cx="330543" cy="524892"/>
                  </a:xfrm>
                  <a:custGeom>
                    <a:avLst/>
                    <a:gdLst>
                      <a:gd name="T0" fmla="*/ 2147483647 w 92"/>
                      <a:gd name="T1" fmla="*/ 0 h 136"/>
                      <a:gd name="T2" fmla="*/ 0 w 92"/>
                      <a:gd name="T3" fmla="*/ 2147483647 h 136"/>
                      <a:gd name="T4" fmla="*/ 0 60000 65536"/>
                      <a:gd name="T5" fmla="*/ 0 60000 65536"/>
                      <a:gd name="T6" fmla="*/ 0 w 92"/>
                      <a:gd name="T7" fmla="*/ 0 h 136"/>
                      <a:gd name="T8" fmla="*/ 92 w 92"/>
                      <a:gd name="T9" fmla="*/ 136 h 136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92" h="136">
                        <a:moveTo>
                          <a:pt x="52" y="0"/>
                        </a:moveTo>
                        <a:cubicBezTo>
                          <a:pt x="92" y="32"/>
                          <a:pt x="92" y="64"/>
                          <a:pt x="0" y="136"/>
                        </a:cubicBezTo>
                      </a:path>
                    </a:pathLst>
                  </a:custGeom>
                  <a:noFill/>
                  <a:ln w="285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fr-FR"/>
                  </a:p>
                </p:txBody>
              </p:sp>
              <p:sp>
                <p:nvSpPr>
                  <p:cNvPr id="23" name="Freeform 7"/>
                  <p:cNvSpPr>
                    <a:spLocks/>
                  </p:cNvSpPr>
                  <p:nvPr/>
                </p:nvSpPr>
                <p:spPr bwMode="auto">
                  <a:xfrm rot="19952270">
                    <a:off x="6192758" y="2500232"/>
                    <a:ext cx="1529629" cy="1198899"/>
                  </a:xfrm>
                  <a:custGeom>
                    <a:avLst/>
                    <a:gdLst>
                      <a:gd name="T0" fmla="*/ 2147483647 w 411"/>
                      <a:gd name="T1" fmla="*/ 0 h 321"/>
                      <a:gd name="T2" fmla="*/ 0 w 411"/>
                      <a:gd name="T3" fmla="*/ 2147483647 h 321"/>
                      <a:gd name="T4" fmla="*/ 2147483647 w 411"/>
                      <a:gd name="T5" fmla="*/ 2147483647 h 321"/>
                      <a:gd name="T6" fmla="*/ 2147483647 w 411"/>
                      <a:gd name="T7" fmla="*/ 2147483647 h 321"/>
                      <a:gd name="T8" fmla="*/ 2147483647 w 411"/>
                      <a:gd name="T9" fmla="*/ 2147483647 h 32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11"/>
                      <a:gd name="T16" fmla="*/ 0 h 321"/>
                      <a:gd name="T17" fmla="*/ 411 w 411"/>
                      <a:gd name="T18" fmla="*/ 321 h 32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11" h="321">
                        <a:moveTo>
                          <a:pt x="285" y="0"/>
                        </a:moveTo>
                        <a:cubicBezTo>
                          <a:pt x="238" y="44"/>
                          <a:pt x="30" y="215"/>
                          <a:pt x="0" y="266"/>
                        </a:cubicBezTo>
                        <a:cubicBezTo>
                          <a:pt x="0" y="298"/>
                          <a:pt x="56" y="321"/>
                          <a:pt x="104" y="306"/>
                        </a:cubicBezTo>
                        <a:cubicBezTo>
                          <a:pt x="152" y="291"/>
                          <a:pt x="256" y="206"/>
                          <a:pt x="288" y="174"/>
                        </a:cubicBezTo>
                        <a:cubicBezTo>
                          <a:pt x="320" y="142"/>
                          <a:pt x="386" y="88"/>
                          <a:pt x="411" y="66"/>
                        </a:cubicBezTo>
                      </a:path>
                    </a:pathLst>
                  </a:cu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fr-FR"/>
                  </a:p>
                </p:txBody>
              </p:sp>
              <p:grpSp>
                <p:nvGrpSpPr>
                  <p:cNvPr id="24" name="Grouper 123"/>
                  <p:cNvGrpSpPr/>
                  <p:nvPr/>
                </p:nvGrpSpPr>
                <p:grpSpPr>
                  <a:xfrm>
                    <a:off x="5665037" y="2158263"/>
                    <a:ext cx="1529629" cy="1313505"/>
                    <a:chOff x="5700882" y="2186615"/>
                    <a:chExt cx="1529629" cy="1313505"/>
                  </a:xfrm>
                </p:grpSpPr>
                <p:sp>
                  <p:nvSpPr>
                    <p:cNvPr id="26" name="Freeform 45"/>
                    <p:cNvSpPr>
                      <a:spLocks/>
                    </p:cNvSpPr>
                    <p:nvPr/>
                  </p:nvSpPr>
                  <p:spPr bwMode="auto">
                    <a:xfrm rot="19755192">
                      <a:off x="5700882" y="2186615"/>
                      <a:ext cx="1529629" cy="1187090"/>
                    </a:xfrm>
                    <a:custGeom>
                      <a:avLst/>
                      <a:gdLst>
                        <a:gd name="T0" fmla="*/ 2147483647 w 411"/>
                        <a:gd name="T1" fmla="*/ 0 h 321"/>
                        <a:gd name="T2" fmla="*/ 0 w 411"/>
                        <a:gd name="T3" fmla="*/ 2147483647 h 321"/>
                        <a:gd name="T4" fmla="*/ 2147483647 w 411"/>
                        <a:gd name="T5" fmla="*/ 2147483647 h 321"/>
                        <a:gd name="T6" fmla="*/ 2147483647 w 411"/>
                        <a:gd name="T7" fmla="*/ 2147483647 h 321"/>
                        <a:gd name="T8" fmla="*/ 2147483647 w 411"/>
                        <a:gd name="T9" fmla="*/ 2147483647 h 32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11"/>
                        <a:gd name="T16" fmla="*/ 0 h 321"/>
                        <a:gd name="T17" fmla="*/ 411 w 411"/>
                        <a:gd name="T18" fmla="*/ 321 h 321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11" h="321">
                          <a:moveTo>
                            <a:pt x="285" y="0"/>
                          </a:moveTo>
                          <a:cubicBezTo>
                            <a:pt x="238" y="44"/>
                            <a:pt x="30" y="215"/>
                            <a:pt x="0" y="266"/>
                          </a:cubicBezTo>
                          <a:cubicBezTo>
                            <a:pt x="0" y="298"/>
                            <a:pt x="56" y="321"/>
                            <a:pt x="104" y="306"/>
                          </a:cubicBezTo>
                          <a:cubicBezTo>
                            <a:pt x="152" y="291"/>
                            <a:pt x="256" y="206"/>
                            <a:pt x="288" y="174"/>
                          </a:cubicBezTo>
                          <a:cubicBezTo>
                            <a:pt x="320" y="142"/>
                            <a:pt x="386" y="88"/>
                            <a:pt x="411" y="66"/>
                          </a:cubicBezTo>
                        </a:path>
                      </a:pathLst>
                    </a:custGeom>
                    <a:solidFill>
                      <a:schemeClr val="bg1"/>
                    </a:solidFill>
                    <a:ln w="1270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lIns="0" tIns="0" rIns="0" bIns="0">
                      <a:prstTxWarp prst="textNoShape">
                        <a:avLst/>
                      </a:prstTxWarp>
                    </a:bodyPr>
                    <a:lstStyle/>
                    <a:p>
                      <a:endParaRPr lang="fr-FR"/>
                    </a:p>
                  </p:txBody>
                </p:sp>
                <p:sp>
                  <p:nvSpPr>
                    <p:cNvPr id="27" name="Freeform 46"/>
                    <p:cNvSpPr>
                      <a:spLocks/>
                    </p:cNvSpPr>
                    <p:nvPr/>
                  </p:nvSpPr>
                  <p:spPr bwMode="auto">
                    <a:xfrm rot="19755192">
                      <a:off x="6066389" y="2998119"/>
                      <a:ext cx="342543" cy="502001"/>
                    </a:xfrm>
                    <a:custGeom>
                      <a:avLst/>
                      <a:gdLst>
                        <a:gd name="T0" fmla="*/ 2147483647 w 92"/>
                        <a:gd name="T1" fmla="*/ 0 h 136"/>
                        <a:gd name="T2" fmla="*/ 0 w 92"/>
                        <a:gd name="T3" fmla="*/ 2147483647 h 136"/>
                        <a:gd name="T4" fmla="*/ 0 60000 65536"/>
                        <a:gd name="T5" fmla="*/ 0 60000 65536"/>
                        <a:gd name="T6" fmla="*/ 0 w 92"/>
                        <a:gd name="T7" fmla="*/ 0 h 136"/>
                        <a:gd name="T8" fmla="*/ 92 w 92"/>
                        <a:gd name="T9" fmla="*/ 136 h 136"/>
                      </a:gdLst>
                      <a:ahLst/>
                      <a:cxnLst>
                        <a:cxn ang="T4">
                          <a:pos x="T0" y="T1"/>
                        </a:cxn>
                        <a:cxn ang="T5">
                          <a:pos x="T2" y="T3"/>
                        </a:cxn>
                      </a:cxnLst>
                      <a:rect l="T6" t="T7" r="T8" b="T9"/>
                      <a:pathLst>
                        <a:path w="92" h="136">
                          <a:moveTo>
                            <a:pt x="52" y="0"/>
                          </a:moveTo>
                          <a:cubicBezTo>
                            <a:pt x="92" y="32"/>
                            <a:pt x="92" y="64"/>
                            <a:pt x="0" y="136"/>
                          </a:cubicBezTo>
                        </a:path>
                      </a:pathLst>
                    </a:custGeom>
                    <a:noFill/>
                    <a:ln w="63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lIns="0" tIns="0" rIns="0" bIns="0">
                      <a:prstTxWarp prst="textNoShape">
                        <a:avLst/>
                      </a:prstTxWarp>
                    </a:bodyPr>
                    <a:lstStyle/>
                    <a:p>
                      <a:endParaRPr lang="fr-FR"/>
                    </a:p>
                  </p:txBody>
                </p:sp>
              </p:grpSp>
              <p:sp>
                <p:nvSpPr>
                  <p:cNvPr id="25" name="Freeform 15"/>
                  <p:cNvSpPr>
                    <a:spLocks/>
                  </p:cNvSpPr>
                  <p:nvPr/>
                </p:nvSpPr>
                <p:spPr bwMode="auto">
                  <a:xfrm rot="10800000">
                    <a:off x="5316696" y="2971801"/>
                    <a:ext cx="2433480" cy="939923"/>
                  </a:xfrm>
                  <a:custGeom>
                    <a:avLst/>
                    <a:gdLst>
                      <a:gd name="T0" fmla="*/ 0 w 624"/>
                      <a:gd name="T1" fmla="*/ 2147483647 h 225"/>
                      <a:gd name="T2" fmla="*/ 2147483647 w 624"/>
                      <a:gd name="T3" fmla="*/ 1924383333 h 225"/>
                      <a:gd name="T4" fmla="*/ 2147483647 w 624"/>
                      <a:gd name="T5" fmla="*/ 2147483647 h 225"/>
                      <a:gd name="T6" fmla="*/ 0 60000 65536"/>
                      <a:gd name="T7" fmla="*/ 0 60000 65536"/>
                      <a:gd name="T8" fmla="*/ 0 60000 65536"/>
                      <a:gd name="T9" fmla="*/ 0 w 624"/>
                      <a:gd name="T10" fmla="*/ 0 h 225"/>
                      <a:gd name="T11" fmla="*/ 624 w 624"/>
                      <a:gd name="T12" fmla="*/ 225 h 225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624" h="225">
                        <a:moveTo>
                          <a:pt x="0" y="217"/>
                        </a:moveTo>
                        <a:cubicBezTo>
                          <a:pt x="156" y="201"/>
                          <a:pt x="224" y="0"/>
                          <a:pt x="328" y="1"/>
                        </a:cubicBezTo>
                        <a:cubicBezTo>
                          <a:pt x="432" y="2"/>
                          <a:pt x="452" y="189"/>
                          <a:pt x="624" y="225"/>
                        </a:cubicBezTo>
                      </a:path>
                    </a:pathLst>
                  </a:custGeom>
                  <a:noFill/>
                  <a:ln w="63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rot="10800000"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fr-FR"/>
                  </a:p>
                </p:txBody>
              </p:sp>
            </p:grpSp>
            <p:sp>
              <p:nvSpPr>
                <p:cNvPr id="28" name="Oval 17"/>
                <p:cNvSpPr>
                  <a:spLocks noChangeArrowheads="1"/>
                </p:cNvSpPr>
                <p:nvPr/>
              </p:nvSpPr>
              <p:spPr bwMode="auto">
                <a:xfrm rot="21414459">
                  <a:off x="2829592" y="1528496"/>
                  <a:ext cx="273552" cy="146482"/>
                </a:xfrm>
                <a:prstGeom prst="ellipse">
                  <a:avLst/>
                </a:prstGeom>
                <a:solidFill>
                  <a:srgbClr val="A1E41C"/>
                </a:solidFill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 lIns="0" tIns="0" rIns="0" bIns="0" anchor="ctr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29" name="Freeform 70"/>
                <p:cNvSpPr>
                  <a:spLocks/>
                </p:cNvSpPr>
                <p:nvPr/>
              </p:nvSpPr>
              <p:spPr bwMode="auto">
                <a:xfrm rot="20938717">
                  <a:off x="3335496" y="1573921"/>
                  <a:ext cx="598395" cy="488272"/>
                </a:xfrm>
                <a:custGeom>
                  <a:avLst/>
                  <a:gdLst>
                    <a:gd name="T0" fmla="*/ 148369252 w 159"/>
                    <a:gd name="T1" fmla="*/ 31361592 h 120"/>
                    <a:gd name="T2" fmla="*/ 71436387 w 159"/>
                    <a:gd name="T3" fmla="*/ 120967500 h 120"/>
                    <a:gd name="T4" fmla="*/ 19782287 w 159"/>
                    <a:gd name="T5" fmla="*/ 71684092 h 120"/>
                    <a:gd name="T6" fmla="*/ 148369252 w 159"/>
                    <a:gd name="T7" fmla="*/ 31361592 h 12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9"/>
                    <a:gd name="T13" fmla="*/ 0 h 120"/>
                    <a:gd name="T14" fmla="*/ 159 w 159"/>
                    <a:gd name="T15" fmla="*/ 120 h 12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9" h="120">
                      <a:moveTo>
                        <a:pt x="135" y="28"/>
                      </a:moveTo>
                      <a:cubicBezTo>
                        <a:pt x="159" y="57"/>
                        <a:pt x="111" y="97"/>
                        <a:pt x="65" y="108"/>
                      </a:cubicBezTo>
                      <a:cubicBezTo>
                        <a:pt x="20" y="120"/>
                        <a:pt x="0" y="84"/>
                        <a:pt x="18" y="64"/>
                      </a:cubicBezTo>
                      <a:cubicBezTo>
                        <a:pt x="68" y="37"/>
                        <a:pt x="111" y="0"/>
                        <a:pt x="135" y="28"/>
                      </a:cubicBezTo>
                      <a:close/>
                    </a:path>
                  </a:pathLst>
                </a:custGeom>
                <a:solidFill>
                  <a:srgbClr val="A1E41C"/>
                </a:solidFill>
                <a:ln w="6350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 lIns="0" tIns="0" rIns="0" bIns="0" anchor="ctr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30" name="Freeform 8"/>
                <p:cNvSpPr>
                  <a:spLocks/>
                </p:cNvSpPr>
                <p:nvPr/>
              </p:nvSpPr>
              <p:spPr bwMode="auto">
                <a:xfrm rot="19952270">
                  <a:off x="3444480" y="1426110"/>
                  <a:ext cx="342543" cy="513816"/>
                </a:xfrm>
                <a:custGeom>
                  <a:avLst/>
                  <a:gdLst>
                    <a:gd name="T0" fmla="*/ 2147483647 w 92"/>
                    <a:gd name="T1" fmla="*/ 0 h 136"/>
                    <a:gd name="T2" fmla="*/ 0 w 92"/>
                    <a:gd name="T3" fmla="*/ 2147483647 h 136"/>
                    <a:gd name="T4" fmla="*/ 0 60000 65536"/>
                    <a:gd name="T5" fmla="*/ 0 60000 65536"/>
                    <a:gd name="T6" fmla="*/ 0 w 92"/>
                    <a:gd name="T7" fmla="*/ 0 h 136"/>
                    <a:gd name="T8" fmla="*/ 92 w 92"/>
                    <a:gd name="T9" fmla="*/ 136 h 1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92" h="136">
                      <a:moveTo>
                        <a:pt x="52" y="0"/>
                      </a:moveTo>
                      <a:cubicBezTo>
                        <a:pt x="92" y="32"/>
                        <a:pt x="92" y="64"/>
                        <a:pt x="0" y="136"/>
                      </a:cubicBezTo>
                    </a:path>
                  </a:pathLst>
                </a:cu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</p:grpSp>
        </p:grpSp>
        <p:cxnSp>
          <p:nvCxnSpPr>
            <p:cNvPr id="37" name="Connecteur droit 36"/>
            <p:cNvCxnSpPr/>
            <p:nvPr/>
          </p:nvCxnSpPr>
          <p:spPr>
            <a:xfrm flipV="1">
              <a:off x="1959851" y="3719593"/>
              <a:ext cx="3063370" cy="1444610"/>
            </a:xfrm>
            <a:prstGeom prst="line">
              <a:avLst/>
            </a:prstGeom>
            <a:ln w="50800">
              <a:solidFill>
                <a:srgbClr val="FF980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/>
            <p:cNvCxnSpPr/>
            <p:nvPr/>
          </p:nvCxnSpPr>
          <p:spPr>
            <a:xfrm>
              <a:off x="1934288" y="3719593"/>
              <a:ext cx="3088934" cy="1377758"/>
            </a:xfrm>
            <a:prstGeom prst="line">
              <a:avLst/>
            </a:prstGeom>
            <a:ln w="50800">
              <a:solidFill>
                <a:srgbClr val="FF980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ce réservé du contenu 3" descr="alloneHook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2095500"/>
            <a:ext cx="4774591" cy="2819400"/>
          </a:xfrm>
          <a:prstGeom prst="rect">
            <a:avLst/>
          </a:prstGeom>
        </p:spPr>
      </p:pic>
      <p:sp>
        <p:nvSpPr>
          <p:cNvPr id="13" name="ZoneTexte 12"/>
          <p:cNvSpPr txBox="1"/>
          <p:nvPr/>
        </p:nvSpPr>
        <p:spPr>
          <a:xfrm>
            <a:off x="4800600" y="381000"/>
            <a:ext cx="396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artifact of finger posture</a:t>
            </a:r>
            <a:endParaRPr lang="en-US" sz="2800" dirty="0">
              <a:solidFill>
                <a:srgbClr val="000000"/>
              </a:solidFill>
              <a:latin typeface="Helvetica Neue Light"/>
              <a:cs typeface="Helvetica Neue Light"/>
            </a:endParaRPr>
          </a:p>
        </p:txBody>
      </p:sp>
      <p:pic>
        <p:nvPicPr>
          <p:cNvPr id="6" name="Image 5" descr="Allonehook2.png"/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53564" y="2057400"/>
            <a:ext cx="4209436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er 5"/>
          <p:cNvGrpSpPr/>
          <p:nvPr/>
        </p:nvGrpSpPr>
        <p:grpSpPr>
          <a:xfrm>
            <a:off x="1219200" y="152400"/>
            <a:ext cx="7772400" cy="6514011"/>
            <a:chOff x="1994608" y="2209800"/>
            <a:chExt cx="1634797" cy="1325563"/>
          </a:xfrm>
        </p:grpSpPr>
        <p:pic>
          <p:nvPicPr>
            <p:cNvPr id="7" name="Picture 4" descr="C:\Users\henning.pohl\Desktop\UserStudy1\figures\ConcaveFingerUsed.png"/>
            <p:cNvPicPr>
              <a:picLocks noChangeAspect="1" noChangeArrowheads="1"/>
            </p:cNvPicPr>
            <p:nvPr/>
          </p:nvPicPr>
          <p:blipFill>
            <a:blip r:embed="rId3"/>
            <a:srcRect l="54312" t="11032" r="6313" b="12257"/>
            <a:stretch>
              <a:fillRect/>
            </a:stretch>
          </p:blipFill>
          <p:spPr bwMode="auto">
            <a:xfrm>
              <a:off x="2000250" y="2209800"/>
              <a:ext cx="1320800" cy="1325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Text Box 15"/>
            <p:cNvSpPr txBox="1">
              <a:spLocks noChangeArrowheads="1"/>
            </p:cNvSpPr>
            <p:nvPr/>
          </p:nvSpPr>
          <p:spPr bwMode="auto">
            <a:xfrm>
              <a:off x="2975355" y="3041732"/>
              <a:ext cx="654050" cy="122238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 dirty="0"/>
                <a:t>23% flat finger</a:t>
              </a:r>
            </a:p>
          </p:txBody>
        </p:sp>
        <p:sp>
          <p:nvSpPr>
            <p:cNvPr id="9" name="Text Box 17"/>
            <p:cNvSpPr txBox="1">
              <a:spLocks noChangeArrowheads="1"/>
            </p:cNvSpPr>
            <p:nvPr/>
          </p:nvSpPr>
          <p:spPr bwMode="auto">
            <a:xfrm>
              <a:off x="1994608" y="2287312"/>
              <a:ext cx="654050" cy="122237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 dirty="0"/>
                <a:t>100% fingertip</a:t>
              </a:r>
            </a:p>
          </p:txBody>
        </p:sp>
        <p:sp>
          <p:nvSpPr>
            <p:cNvPr id="10" name="Line 19"/>
            <p:cNvSpPr>
              <a:spLocks noChangeShapeType="1"/>
            </p:cNvSpPr>
            <p:nvPr/>
          </p:nvSpPr>
          <p:spPr bwMode="auto">
            <a:xfrm flipV="1">
              <a:off x="2298700" y="2374900"/>
              <a:ext cx="0" cy="10795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11" name="Line 21"/>
            <p:cNvSpPr>
              <a:spLocks noChangeShapeType="1"/>
            </p:cNvSpPr>
            <p:nvPr/>
          </p:nvSpPr>
          <p:spPr bwMode="auto">
            <a:xfrm flipV="1">
              <a:off x="3067050" y="3117850"/>
              <a:ext cx="0" cy="10795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2514600" y="851001"/>
            <a:ext cx="52303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bg1">
                    <a:lumMod val="75000"/>
                  </a:schemeClr>
                </a:solidFill>
                <a:latin typeface="Helvetica Neue Light"/>
                <a:ea typeface="+mj-ea"/>
                <a:cs typeface="Helvetica Neue Light"/>
              </a:rPr>
              <a:t>convex is the most accurate curvature</a:t>
            </a:r>
            <a:endParaRPr lang="fr-FR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514600" y="2902803"/>
            <a:ext cx="499675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BFBFBF"/>
                </a:solidFill>
                <a:latin typeface="Helvetica Neue Light"/>
                <a:ea typeface="+mj-ea"/>
                <a:cs typeface="Helvetica Neue Light"/>
              </a:rPr>
              <a:t>extreme concavities are accurate </a:t>
            </a:r>
          </a:p>
          <a:p>
            <a:r>
              <a:rPr lang="en-US" sz="2400" dirty="0" smtClean="0">
                <a:solidFill>
                  <a:srgbClr val="BFBFBF"/>
                </a:solidFill>
                <a:latin typeface="Helvetica Neue Light"/>
                <a:ea typeface="+mj-ea"/>
                <a:cs typeface="Helvetica Neue Light"/>
              </a:rPr>
              <a:t>IF we can track the finger orientation</a:t>
            </a:r>
            <a:endParaRPr lang="fr-FR" sz="2400" dirty="0">
              <a:solidFill>
                <a:srgbClr val="BFBFBF"/>
              </a:solidFill>
            </a:endParaRPr>
          </a:p>
        </p:txBody>
      </p:sp>
      <p:grpSp>
        <p:nvGrpSpPr>
          <p:cNvPr id="2" name="Grouper 14"/>
          <p:cNvGrpSpPr/>
          <p:nvPr/>
        </p:nvGrpSpPr>
        <p:grpSpPr>
          <a:xfrm>
            <a:off x="340966" y="452669"/>
            <a:ext cx="1859905" cy="1719994"/>
            <a:chOff x="381000" y="504825"/>
            <a:chExt cx="6542088" cy="6049963"/>
          </a:xfrm>
        </p:grpSpPr>
        <p:sp>
          <p:nvSpPr>
            <p:cNvPr id="17" name="Freeform 3"/>
            <p:cNvSpPr>
              <a:spLocks/>
            </p:cNvSpPr>
            <p:nvPr/>
          </p:nvSpPr>
          <p:spPr bwMode="auto">
            <a:xfrm>
              <a:off x="381000" y="533400"/>
              <a:ext cx="6542088" cy="6021388"/>
            </a:xfrm>
            <a:custGeom>
              <a:avLst/>
              <a:gdLst/>
              <a:ahLst/>
              <a:cxnLst>
                <a:cxn ang="0">
                  <a:pos x="1007" y="2931"/>
                </a:cxn>
                <a:cxn ang="0">
                  <a:pos x="178" y="1282"/>
                </a:cxn>
                <a:cxn ang="0">
                  <a:pos x="1413" y="154"/>
                </a:cxn>
                <a:cxn ang="0">
                  <a:pos x="1882" y="17"/>
                </a:cxn>
                <a:cxn ang="0">
                  <a:pos x="2316" y="118"/>
                </a:cxn>
                <a:cxn ang="0">
                  <a:pos x="2785" y="261"/>
                </a:cxn>
                <a:cxn ang="0">
                  <a:pos x="3939" y="1430"/>
                </a:cxn>
                <a:cxn ang="0">
                  <a:pos x="3710" y="2864"/>
                </a:cxn>
                <a:cxn ang="0">
                  <a:pos x="2735" y="3651"/>
                </a:cxn>
                <a:cxn ang="0">
                  <a:pos x="1727" y="3507"/>
                </a:cxn>
                <a:cxn ang="0">
                  <a:pos x="2159" y="2883"/>
                </a:cxn>
                <a:cxn ang="0">
                  <a:pos x="3322" y="2782"/>
                </a:cxn>
                <a:cxn ang="0">
                  <a:pos x="3119" y="1443"/>
                </a:cxn>
                <a:cxn ang="0">
                  <a:pos x="1727" y="771"/>
                </a:cxn>
                <a:cxn ang="0">
                  <a:pos x="636" y="1266"/>
                </a:cxn>
                <a:cxn ang="0">
                  <a:pos x="1570" y="2471"/>
                </a:cxn>
                <a:cxn ang="0">
                  <a:pos x="1007" y="2931"/>
                </a:cxn>
              </a:cxnLst>
              <a:rect l="0" t="0" r="r" b="b"/>
              <a:pathLst>
                <a:path w="4121" h="3793">
                  <a:moveTo>
                    <a:pt x="1007" y="2931"/>
                  </a:moveTo>
                  <a:cubicBezTo>
                    <a:pt x="312" y="2741"/>
                    <a:pt x="0" y="1959"/>
                    <a:pt x="178" y="1282"/>
                  </a:cubicBezTo>
                  <a:cubicBezTo>
                    <a:pt x="356" y="605"/>
                    <a:pt x="1136" y="366"/>
                    <a:pt x="1413" y="154"/>
                  </a:cubicBezTo>
                  <a:cubicBezTo>
                    <a:pt x="1568" y="65"/>
                    <a:pt x="1735" y="29"/>
                    <a:pt x="1882" y="17"/>
                  </a:cubicBezTo>
                  <a:cubicBezTo>
                    <a:pt x="2028" y="0"/>
                    <a:pt x="2166" y="88"/>
                    <a:pt x="2316" y="118"/>
                  </a:cubicBezTo>
                  <a:lnTo>
                    <a:pt x="2785" y="261"/>
                  </a:lnTo>
                  <a:cubicBezTo>
                    <a:pt x="3284" y="439"/>
                    <a:pt x="3808" y="991"/>
                    <a:pt x="3939" y="1430"/>
                  </a:cubicBezTo>
                  <a:cubicBezTo>
                    <a:pt x="4121" y="2048"/>
                    <a:pt x="3911" y="2494"/>
                    <a:pt x="3710" y="2864"/>
                  </a:cubicBezTo>
                  <a:cubicBezTo>
                    <a:pt x="3509" y="3234"/>
                    <a:pt x="3065" y="3544"/>
                    <a:pt x="2735" y="3651"/>
                  </a:cubicBezTo>
                  <a:cubicBezTo>
                    <a:pt x="2735" y="3651"/>
                    <a:pt x="1999" y="3793"/>
                    <a:pt x="1727" y="3507"/>
                  </a:cubicBezTo>
                  <a:cubicBezTo>
                    <a:pt x="1564" y="3252"/>
                    <a:pt x="1976" y="2835"/>
                    <a:pt x="2159" y="2883"/>
                  </a:cubicBezTo>
                  <a:cubicBezTo>
                    <a:pt x="2375" y="2994"/>
                    <a:pt x="3162" y="3022"/>
                    <a:pt x="3322" y="2782"/>
                  </a:cubicBezTo>
                  <a:cubicBezTo>
                    <a:pt x="3482" y="2542"/>
                    <a:pt x="3580" y="1944"/>
                    <a:pt x="3119" y="1443"/>
                  </a:cubicBezTo>
                  <a:cubicBezTo>
                    <a:pt x="2658" y="942"/>
                    <a:pt x="2219" y="812"/>
                    <a:pt x="1727" y="771"/>
                  </a:cubicBezTo>
                  <a:cubicBezTo>
                    <a:pt x="1235" y="730"/>
                    <a:pt x="662" y="983"/>
                    <a:pt x="636" y="1266"/>
                  </a:cubicBezTo>
                  <a:cubicBezTo>
                    <a:pt x="610" y="1549"/>
                    <a:pt x="1124" y="2341"/>
                    <a:pt x="1570" y="2471"/>
                  </a:cubicBezTo>
                  <a:cubicBezTo>
                    <a:pt x="1682" y="2636"/>
                    <a:pt x="1088" y="2947"/>
                    <a:pt x="1007" y="2931"/>
                  </a:cubicBezTo>
                  <a:close/>
                </a:path>
              </a:pathLst>
            </a:custGeom>
            <a:solidFill>
              <a:schemeClr val="bg1"/>
            </a:solidFill>
            <a:ln w="38100" cmpd="sng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" name="Freeform 4"/>
            <p:cNvSpPr>
              <a:spLocks/>
            </p:cNvSpPr>
            <p:nvPr/>
          </p:nvSpPr>
          <p:spPr bwMode="auto">
            <a:xfrm>
              <a:off x="1958975" y="4402138"/>
              <a:ext cx="904875" cy="781050"/>
            </a:xfrm>
            <a:custGeom>
              <a:avLst/>
              <a:gdLst/>
              <a:ahLst/>
              <a:cxnLst>
                <a:cxn ang="0">
                  <a:pos x="0" y="492"/>
                </a:cxn>
                <a:cxn ang="0">
                  <a:pos x="253" y="134"/>
                </a:cxn>
                <a:cxn ang="0">
                  <a:pos x="570" y="39"/>
                </a:cxn>
              </a:cxnLst>
              <a:rect l="0" t="0" r="r" b="b"/>
              <a:pathLst>
                <a:path w="570" h="492">
                  <a:moveTo>
                    <a:pt x="0" y="492"/>
                  </a:moveTo>
                  <a:cubicBezTo>
                    <a:pt x="0" y="263"/>
                    <a:pt x="155" y="214"/>
                    <a:pt x="253" y="134"/>
                  </a:cubicBezTo>
                  <a:cubicBezTo>
                    <a:pt x="348" y="58"/>
                    <a:pt x="504" y="0"/>
                    <a:pt x="570" y="39"/>
                  </a:cubicBezTo>
                </a:path>
              </a:pathLst>
            </a:custGeom>
            <a:noFill/>
            <a:ln w="9525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" name="Freeform 5"/>
            <p:cNvSpPr>
              <a:spLocks/>
            </p:cNvSpPr>
            <p:nvPr/>
          </p:nvSpPr>
          <p:spPr bwMode="auto">
            <a:xfrm>
              <a:off x="927100" y="2530475"/>
              <a:ext cx="1489075" cy="2447925"/>
            </a:xfrm>
            <a:custGeom>
              <a:avLst/>
              <a:gdLst/>
              <a:ahLst/>
              <a:cxnLst>
                <a:cxn ang="0">
                  <a:pos x="938" y="1542"/>
                </a:cxn>
                <a:cxn ang="0">
                  <a:pos x="897" y="1313"/>
                </a:cxn>
                <a:cxn ang="0">
                  <a:pos x="143" y="0"/>
                </a:cxn>
              </a:cxnLst>
              <a:rect l="0" t="0" r="r" b="b"/>
              <a:pathLst>
                <a:path w="938" h="1542">
                  <a:moveTo>
                    <a:pt x="938" y="1542"/>
                  </a:moveTo>
                  <a:lnTo>
                    <a:pt x="897" y="1313"/>
                  </a:lnTo>
                  <a:cubicBezTo>
                    <a:pt x="597" y="1230"/>
                    <a:pt x="0" y="440"/>
                    <a:pt x="143" y="0"/>
                  </a:cubicBezTo>
                </a:path>
              </a:pathLst>
            </a:custGeom>
            <a:noFill/>
            <a:ln w="9525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823913" y="2062163"/>
              <a:ext cx="927100" cy="1128712"/>
            </a:xfrm>
            <a:custGeom>
              <a:avLst/>
              <a:gdLst/>
              <a:ahLst/>
              <a:cxnLst>
                <a:cxn ang="0">
                  <a:pos x="0" y="711"/>
                </a:cxn>
                <a:cxn ang="0">
                  <a:pos x="160" y="349"/>
                </a:cxn>
                <a:cxn ang="0">
                  <a:pos x="584" y="0"/>
                </a:cxn>
              </a:cxnLst>
              <a:rect l="0" t="0" r="r" b="b"/>
              <a:pathLst>
                <a:path w="584" h="711">
                  <a:moveTo>
                    <a:pt x="0" y="711"/>
                  </a:moveTo>
                  <a:cubicBezTo>
                    <a:pt x="26" y="651"/>
                    <a:pt x="63" y="467"/>
                    <a:pt x="160" y="349"/>
                  </a:cubicBezTo>
                  <a:cubicBezTo>
                    <a:pt x="305" y="130"/>
                    <a:pt x="496" y="73"/>
                    <a:pt x="584" y="0"/>
                  </a:cubicBezTo>
                </a:path>
              </a:pathLst>
            </a:custGeom>
            <a:noFill/>
            <a:ln w="19050" cmpd="sng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" name="Freeform 7"/>
            <p:cNvSpPr>
              <a:spLocks/>
            </p:cNvSpPr>
            <p:nvPr/>
          </p:nvSpPr>
          <p:spPr bwMode="auto">
            <a:xfrm>
              <a:off x="2916238" y="504825"/>
              <a:ext cx="717550" cy="1252538"/>
            </a:xfrm>
            <a:custGeom>
              <a:avLst/>
              <a:gdLst/>
              <a:ahLst/>
              <a:cxnLst>
                <a:cxn ang="0">
                  <a:pos x="82" y="789"/>
                </a:cxn>
                <a:cxn ang="0">
                  <a:pos x="89" y="421"/>
                </a:cxn>
                <a:cxn ang="0">
                  <a:pos x="232" y="71"/>
                </a:cxn>
                <a:cxn ang="0">
                  <a:pos x="452" y="65"/>
                </a:cxn>
              </a:cxnLst>
              <a:rect l="0" t="0" r="r" b="b"/>
              <a:pathLst>
                <a:path w="452" h="789">
                  <a:moveTo>
                    <a:pt x="82" y="789"/>
                  </a:moveTo>
                  <a:cubicBezTo>
                    <a:pt x="0" y="647"/>
                    <a:pt x="64" y="541"/>
                    <a:pt x="89" y="421"/>
                  </a:cubicBezTo>
                  <a:cubicBezTo>
                    <a:pt x="114" y="301"/>
                    <a:pt x="137" y="142"/>
                    <a:pt x="232" y="71"/>
                  </a:cubicBezTo>
                  <a:cubicBezTo>
                    <a:pt x="327" y="0"/>
                    <a:pt x="406" y="66"/>
                    <a:pt x="452" y="65"/>
                  </a:cubicBezTo>
                </a:path>
              </a:pathLst>
            </a:custGeom>
            <a:noFill/>
            <a:ln w="9525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" name="Freeform 8"/>
            <p:cNvSpPr>
              <a:spLocks/>
            </p:cNvSpPr>
            <p:nvPr/>
          </p:nvSpPr>
          <p:spPr bwMode="auto">
            <a:xfrm>
              <a:off x="881063" y="601663"/>
              <a:ext cx="5541962" cy="5021262"/>
            </a:xfrm>
            <a:custGeom>
              <a:avLst/>
              <a:gdLst/>
              <a:ahLst/>
              <a:cxnLst>
                <a:cxn ang="0">
                  <a:pos x="0" y="924"/>
                </a:cxn>
                <a:cxn ang="0">
                  <a:pos x="249" y="669"/>
                </a:cxn>
                <a:cxn ang="0">
                  <a:pos x="740" y="440"/>
                </a:cxn>
                <a:cxn ang="0">
                  <a:pos x="1556" y="8"/>
                </a:cxn>
                <a:cxn ang="0">
                  <a:pos x="2507" y="694"/>
                </a:cxn>
                <a:cxn ang="0">
                  <a:pos x="3092" y="920"/>
                </a:cxn>
                <a:cxn ang="0">
                  <a:pos x="3450" y="1518"/>
                </a:cxn>
                <a:cxn ang="0">
                  <a:pos x="3491" y="2296"/>
                </a:cxn>
                <a:cxn ang="0">
                  <a:pos x="3361" y="2783"/>
                </a:cxn>
                <a:cxn ang="0">
                  <a:pos x="3141" y="3163"/>
                </a:cxn>
              </a:cxnLst>
              <a:rect l="0" t="0" r="r" b="b"/>
              <a:pathLst>
                <a:path w="3491" h="3163">
                  <a:moveTo>
                    <a:pt x="0" y="924"/>
                  </a:moveTo>
                  <a:cubicBezTo>
                    <a:pt x="56" y="820"/>
                    <a:pt x="57" y="863"/>
                    <a:pt x="249" y="669"/>
                  </a:cubicBezTo>
                  <a:cubicBezTo>
                    <a:pt x="394" y="517"/>
                    <a:pt x="524" y="568"/>
                    <a:pt x="740" y="440"/>
                  </a:cubicBezTo>
                  <a:cubicBezTo>
                    <a:pt x="1044" y="306"/>
                    <a:pt x="1247" y="16"/>
                    <a:pt x="1556" y="8"/>
                  </a:cubicBezTo>
                  <a:cubicBezTo>
                    <a:pt x="1865" y="0"/>
                    <a:pt x="2251" y="542"/>
                    <a:pt x="2507" y="694"/>
                  </a:cubicBezTo>
                  <a:cubicBezTo>
                    <a:pt x="2763" y="846"/>
                    <a:pt x="2935" y="783"/>
                    <a:pt x="3092" y="920"/>
                  </a:cubicBezTo>
                  <a:cubicBezTo>
                    <a:pt x="3249" y="1057"/>
                    <a:pt x="3384" y="1289"/>
                    <a:pt x="3450" y="1518"/>
                  </a:cubicBezTo>
                  <a:cubicBezTo>
                    <a:pt x="3468" y="1595"/>
                    <a:pt x="3491" y="2296"/>
                    <a:pt x="3491" y="2296"/>
                  </a:cubicBezTo>
                  <a:cubicBezTo>
                    <a:pt x="3476" y="2507"/>
                    <a:pt x="3419" y="2639"/>
                    <a:pt x="3361" y="2783"/>
                  </a:cubicBezTo>
                  <a:cubicBezTo>
                    <a:pt x="3303" y="2927"/>
                    <a:pt x="3232" y="3045"/>
                    <a:pt x="3141" y="3163"/>
                  </a:cubicBezTo>
                </a:path>
              </a:pathLst>
            </a:custGeom>
            <a:noFill/>
            <a:ln w="9525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" name="Freeform 9"/>
            <p:cNvSpPr>
              <a:spLocks/>
            </p:cNvSpPr>
            <p:nvPr/>
          </p:nvSpPr>
          <p:spPr bwMode="auto">
            <a:xfrm>
              <a:off x="4319588" y="1268413"/>
              <a:ext cx="1198562" cy="923925"/>
            </a:xfrm>
            <a:custGeom>
              <a:avLst/>
              <a:gdLst/>
              <a:ahLst/>
              <a:cxnLst>
                <a:cxn ang="0">
                  <a:pos x="126" y="582"/>
                </a:cxn>
                <a:cxn ang="0">
                  <a:pos x="453" y="303"/>
                </a:cxn>
                <a:cxn ang="0">
                  <a:pos x="755" y="59"/>
                </a:cxn>
              </a:cxnLst>
              <a:rect l="0" t="0" r="r" b="b"/>
              <a:pathLst>
                <a:path w="755" h="582">
                  <a:moveTo>
                    <a:pt x="126" y="582"/>
                  </a:moveTo>
                  <a:cubicBezTo>
                    <a:pt x="0" y="224"/>
                    <a:pt x="348" y="390"/>
                    <a:pt x="453" y="303"/>
                  </a:cubicBezTo>
                  <a:cubicBezTo>
                    <a:pt x="558" y="216"/>
                    <a:pt x="684" y="0"/>
                    <a:pt x="755" y="59"/>
                  </a:cubicBezTo>
                </a:path>
              </a:pathLst>
            </a:custGeom>
            <a:noFill/>
            <a:ln w="9525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" name="Freeform 10"/>
            <p:cNvSpPr>
              <a:spLocks/>
            </p:cNvSpPr>
            <p:nvPr/>
          </p:nvSpPr>
          <p:spPr bwMode="auto">
            <a:xfrm>
              <a:off x="3351213" y="5211763"/>
              <a:ext cx="2293937" cy="457200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624" y="272"/>
                </a:cxn>
                <a:cxn ang="0">
                  <a:pos x="1445" y="0"/>
                </a:cxn>
              </a:cxnLst>
              <a:rect l="0" t="0" r="r" b="b"/>
              <a:pathLst>
                <a:path w="1445" h="288">
                  <a:moveTo>
                    <a:pt x="0" y="80"/>
                  </a:moveTo>
                  <a:cubicBezTo>
                    <a:pt x="164" y="200"/>
                    <a:pt x="384" y="288"/>
                    <a:pt x="624" y="272"/>
                  </a:cubicBezTo>
                  <a:cubicBezTo>
                    <a:pt x="865" y="259"/>
                    <a:pt x="1285" y="210"/>
                    <a:pt x="1445" y="0"/>
                  </a:cubicBezTo>
                </a:path>
              </a:pathLst>
            </a:custGeom>
            <a:noFill/>
            <a:ln w="9525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2" name="Freeform 11"/>
            <p:cNvSpPr>
              <a:spLocks/>
            </p:cNvSpPr>
            <p:nvPr/>
          </p:nvSpPr>
          <p:spPr bwMode="auto">
            <a:xfrm>
              <a:off x="4876800" y="4381500"/>
              <a:ext cx="973138" cy="1628775"/>
            </a:xfrm>
            <a:custGeom>
              <a:avLst/>
              <a:gdLst/>
              <a:ahLst/>
              <a:cxnLst>
                <a:cxn ang="0">
                  <a:pos x="0" y="1026"/>
                </a:cxn>
                <a:cxn ang="0">
                  <a:pos x="431" y="623"/>
                </a:cxn>
                <a:cxn ang="0">
                  <a:pos x="613" y="0"/>
                </a:cxn>
              </a:cxnLst>
              <a:rect l="0" t="0" r="r" b="b"/>
              <a:pathLst>
                <a:path w="613" h="1026">
                  <a:moveTo>
                    <a:pt x="0" y="1026"/>
                  </a:moveTo>
                  <a:cubicBezTo>
                    <a:pt x="282" y="944"/>
                    <a:pt x="329" y="794"/>
                    <a:pt x="431" y="623"/>
                  </a:cubicBezTo>
                  <a:cubicBezTo>
                    <a:pt x="533" y="452"/>
                    <a:pt x="596" y="118"/>
                    <a:pt x="613" y="0"/>
                  </a:cubicBezTo>
                </a:path>
              </a:pathLst>
            </a:custGeom>
            <a:noFill/>
            <a:ln w="28575" cmpd="sng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33" name="Rectangle 32"/>
          <p:cNvSpPr/>
          <p:nvPr/>
        </p:nvSpPr>
        <p:spPr>
          <a:xfrm>
            <a:off x="2514600" y="5029200"/>
            <a:ext cx="634296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Helvetica Neue Light"/>
                <a:ea typeface="+mj-ea"/>
                <a:cs typeface="Helvetica Neue Light"/>
              </a:rPr>
              <a:t>accuracy is the same all over convex </a:t>
            </a:r>
          </a:p>
          <a:p>
            <a:r>
              <a:rPr lang="en-US" sz="2400" dirty="0" smtClean="0">
                <a:solidFill>
                  <a:srgbClr val="000000"/>
                </a:solidFill>
                <a:latin typeface="Helvetica Neue Light"/>
                <a:ea typeface="+mj-ea"/>
                <a:cs typeface="Helvetica Neue Light"/>
              </a:rPr>
              <a:t>downhill slopes are more accurate for concave</a:t>
            </a:r>
            <a:endParaRPr lang="fr-FR" sz="2400" dirty="0">
              <a:solidFill>
                <a:srgbClr val="000000"/>
              </a:solidFill>
            </a:endParaRPr>
          </a:p>
        </p:txBody>
      </p:sp>
      <p:grpSp>
        <p:nvGrpSpPr>
          <p:cNvPr id="3" name="Grouper 53"/>
          <p:cNvGrpSpPr/>
          <p:nvPr/>
        </p:nvGrpSpPr>
        <p:grpSpPr>
          <a:xfrm>
            <a:off x="340966" y="2514600"/>
            <a:ext cx="1859905" cy="1719994"/>
            <a:chOff x="381000" y="504825"/>
            <a:chExt cx="6542088" cy="6049963"/>
          </a:xfrm>
        </p:grpSpPr>
        <p:sp>
          <p:nvSpPr>
            <p:cNvPr id="55" name="Freeform 3"/>
            <p:cNvSpPr>
              <a:spLocks/>
            </p:cNvSpPr>
            <p:nvPr/>
          </p:nvSpPr>
          <p:spPr bwMode="auto">
            <a:xfrm>
              <a:off x="381000" y="533400"/>
              <a:ext cx="6542088" cy="6021388"/>
            </a:xfrm>
            <a:custGeom>
              <a:avLst/>
              <a:gdLst/>
              <a:ahLst/>
              <a:cxnLst>
                <a:cxn ang="0">
                  <a:pos x="1007" y="2931"/>
                </a:cxn>
                <a:cxn ang="0">
                  <a:pos x="178" y="1282"/>
                </a:cxn>
                <a:cxn ang="0">
                  <a:pos x="1413" y="154"/>
                </a:cxn>
                <a:cxn ang="0">
                  <a:pos x="1882" y="17"/>
                </a:cxn>
                <a:cxn ang="0">
                  <a:pos x="2316" y="118"/>
                </a:cxn>
                <a:cxn ang="0">
                  <a:pos x="2785" y="261"/>
                </a:cxn>
                <a:cxn ang="0">
                  <a:pos x="3939" y="1430"/>
                </a:cxn>
                <a:cxn ang="0">
                  <a:pos x="3710" y="2864"/>
                </a:cxn>
                <a:cxn ang="0">
                  <a:pos x="2735" y="3651"/>
                </a:cxn>
                <a:cxn ang="0">
                  <a:pos x="1727" y="3507"/>
                </a:cxn>
                <a:cxn ang="0">
                  <a:pos x="2159" y="2883"/>
                </a:cxn>
                <a:cxn ang="0">
                  <a:pos x="3322" y="2782"/>
                </a:cxn>
                <a:cxn ang="0">
                  <a:pos x="3119" y="1443"/>
                </a:cxn>
                <a:cxn ang="0">
                  <a:pos x="1727" y="771"/>
                </a:cxn>
                <a:cxn ang="0">
                  <a:pos x="636" y="1266"/>
                </a:cxn>
                <a:cxn ang="0">
                  <a:pos x="1570" y="2471"/>
                </a:cxn>
                <a:cxn ang="0">
                  <a:pos x="1007" y="2931"/>
                </a:cxn>
              </a:cxnLst>
              <a:rect l="0" t="0" r="r" b="b"/>
              <a:pathLst>
                <a:path w="4121" h="3793">
                  <a:moveTo>
                    <a:pt x="1007" y="2931"/>
                  </a:moveTo>
                  <a:cubicBezTo>
                    <a:pt x="312" y="2741"/>
                    <a:pt x="0" y="1959"/>
                    <a:pt x="178" y="1282"/>
                  </a:cubicBezTo>
                  <a:cubicBezTo>
                    <a:pt x="356" y="605"/>
                    <a:pt x="1136" y="366"/>
                    <a:pt x="1413" y="154"/>
                  </a:cubicBezTo>
                  <a:cubicBezTo>
                    <a:pt x="1568" y="65"/>
                    <a:pt x="1735" y="29"/>
                    <a:pt x="1882" y="17"/>
                  </a:cubicBezTo>
                  <a:cubicBezTo>
                    <a:pt x="2028" y="0"/>
                    <a:pt x="2166" y="88"/>
                    <a:pt x="2316" y="118"/>
                  </a:cubicBezTo>
                  <a:lnTo>
                    <a:pt x="2785" y="261"/>
                  </a:lnTo>
                  <a:cubicBezTo>
                    <a:pt x="3284" y="439"/>
                    <a:pt x="3808" y="991"/>
                    <a:pt x="3939" y="1430"/>
                  </a:cubicBezTo>
                  <a:cubicBezTo>
                    <a:pt x="4121" y="2048"/>
                    <a:pt x="3911" y="2494"/>
                    <a:pt x="3710" y="2864"/>
                  </a:cubicBezTo>
                  <a:cubicBezTo>
                    <a:pt x="3509" y="3234"/>
                    <a:pt x="3065" y="3544"/>
                    <a:pt x="2735" y="3651"/>
                  </a:cubicBezTo>
                  <a:cubicBezTo>
                    <a:pt x="2735" y="3651"/>
                    <a:pt x="1999" y="3793"/>
                    <a:pt x="1727" y="3507"/>
                  </a:cubicBezTo>
                  <a:cubicBezTo>
                    <a:pt x="1564" y="3252"/>
                    <a:pt x="1976" y="2835"/>
                    <a:pt x="2159" y="2883"/>
                  </a:cubicBezTo>
                  <a:cubicBezTo>
                    <a:pt x="2375" y="2994"/>
                    <a:pt x="3162" y="3022"/>
                    <a:pt x="3322" y="2782"/>
                  </a:cubicBezTo>
                  <a:cubicBezTo>
                    <a:pt x="3482" y="2542"/>
                    <a:pt x="3580" y="1944"/>
                    <a:pt x="3119" y="1443"/>
                  </a:cubicBezTo>
                  <a:cubicBezTo>
                    <a:pt x="2658" y="942"/>
                    <a:pt x="2219" y="812"/>
                    <a:pt x="1727" y="771"/>
                  </a:cubicBezTo>
                  <a:cubicBezTo>
                    <a:pt x="1235" y="730"/>
                    <a:pt x="662" y="983"/>
                    <a:pt x="636" y="1266"/>
                  </a:cubicBezTo>
                  <a:cubicBezTo>
                    <a:pt x="610" y="1549"/>
                    <a:pt x="1124" y="2341"/>
                    <a:pt x="1570" y="2471"/>
                  </a:cubicBezTo>
                  <a:cubicBezTo>
                    <a:pt x="1682" y="2636"/>
                    <a:pt x="1088" y="2947"/>
                    <a:pt x="1007" y="2931"/>
                  </a:cubicBezTo>
                  <a:close/>
                </a:path>
              </a:pathLst>
            </a:custGeom>
            <a:solidFill>
              <a:schemeClr val="bg1"/>
            </a:solidFill>
            <a:ln w="38100" cmpd="sng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6" name="Freeform 4"/>
            <p:cNvSpPr>
              <a:spLocks/>
            </p:cNvSpPr>
            <p:nvPr/>
          </p:nvSpPr>
          <p:spPr bwMode="auto">
            <a:xfrm>
              <a:off x="1958975" y="4402138"/>
              <a:ext cx="904875" cy="781050"/>
            </a:xfrm>
            <a:custGeom>
              <a:avLst/>
              <a:gdLst/>
              <a:ahLst/>
              <a:cxnLst>
                <a:cxn ang="0">
                  <a:pos x="0" y="492"/>
                </a:cxn>
                <a:cxn ang="0">
                  <a:pos x="253" y="134"/>
                </a:cxn>
                <a:cxn ang="0">
                  <a:pos x="570" y="39"/>
                </a:cxn>
              </a:cxnLst>
              <a:rect l="0" t="0" r="r" b="b"/>
              <a:pathLst>
                <a:path w="570" h="492">
                  <a:moveTo>
                    <a:pt x="0" y="492"/>
                  </a:moveTo>
                  <a:cubicBezTo>
                    <a:pt x="0" y="263"/>
                    <a:pt x="155" y="214"/>
                    <a:pt x="253" y="134"/>
                  </a:cubicBezTo>
                  <a:cubicBezTo>
                    <a:pt x="348" y="58"/>
                    <a:pt x="504" y="0"/>
                    <a:pt x="570" y="39"/>
                  </a:cubicBezTo>
                </a:path>
              </a:pathLst>
            </a:custGeom>
            <a:noFill/>
            <a:ln w="9525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" name="Freeform 5"/>
            <p:cNvSpPr>
              <a:spLocks/>
            </p:cNvSpPr>
            <p:nvPr/>
          </p:nvSpPr>
          <p:spPr bwMode="auto">
            <a:xfrm>
              <a:off x="927100" y="2530475"/>
              <a:ext cx="1489075" cy="2447925"/>
            </a:xfrm>
            <a:custGeom>
              <a:avLst/>
              <a:gdLst/>
              <a:ahLst/>
              <a:cxnLst>
                <a:cxn ang="0">
                  <a:pos x="938" y="1542"/>
                </a:cxn>
                <a:cxn ang="0">
                  <a:pos x="897" y="1313"/>
                </a:cxn>
                <a:cxn ang="0">
                  <a:pos x="143" y="0"/>
                </a:cxn>
              </a:cxnLst>
              <a:rect l="0" t="0" r="r" b="b"/>
              <a:pathLst>
                <a:path w="938" h="1542">
                  <a:moveTo>
                    <a:pt x="938" y="1542"/>
                  </a:moveTo>
                  <a:lnTo>
                    <a:pt x="897" y="1313"/>
                  </a:lnTo>
                  <a:cubicBezTo>
                    <a:pt x="597" y="1230"/>
                    <a:pt x="0" y="440"/>
                    <a:pt x="143" y="0"/>
                  </a:cubicBezTo>
                </a:path>
              </a:pathLst>
            </a:custGeom>
            <a:noFill/>
            <a:ln w="9525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8" name="Freeform 6"/>
            <p:cNvSpPr>
              <a:spLocks/>
            </p:cNvSpPr>
            <p:nvPr/>
          </p:nvSpPr>
          <p:spPr bwMode="auto">
            <a:xfrm>
              <a:off x="823913" y="2062163"/>
              <a:ext cx="927100" cy="1128712"/>
            </a:xfrm>
            <a:custGeom>
              <a:avLst/>
              <a:gdLst/>
              <a:ahLst/>
              <a:cxnLst>
                <a:cxn ang="0">
                  <a:pos x="0" y="711"/>
                </a:cxn>
                <a:cxn ang="0">
                  <a:pos x="160" y="349"/>
                </a:cxn>
                <a:cxn ang="0">
                  <a:pos x="584" y="0"/>
                </a:cxn>
              </a:cxnLst>
              <a:rect l="0" t="0" r="r" b="b"/>
              <a:pathLst>
                <a:path w="584" h="711">
                  <a:moveTo>
                    <a:pt x="0" y="711"/>
                  </a:moveTo>
                  <a:cubicBezTo>
                    <a:pt x="26" y="651"/>
                    <a:pt x="63" y="467"/>
                    <a:pt x="160" y="349"/>
                  </a:cubicBezTo>
                  <a:cubicBezTo>
                    <a:pt x="305" y="130"/>
                    <a:pt x="496" y="73"/>
                    <a:pt x="584" y="0"/>
                  </a:cubicBezTo>
                </a:path>
              </a:pathLst>
            </a:custGeom>
            <a:noFill/>
            <a:ln w="19050" cmpd="sng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9" name="Freeform 7"/>
            <p:cNvSpPr>
              <a:spLocks/>
            </p:cNvSpPr>
            <p:nvPr/>
          </p:nvSpPr>
          <p:spPr bwMode="auto">
            <a:xfrm>
              <a:off x="2916238" y="504825"/>
              <a:ext cx="717550" cy="1252538"/>
            </a:xfrm>
            <a:custGeom>
              <a:avLst/>
              <a:gdLst/>
              <a:ahLst/>
              <a:cxnLst>
                <a:cxn ang="0">
                  <a:pos x="82" y="789"/>
                </a:cxn>
                <a:cxn ang="0">
                  <a:pos x="89" y="421"/>
                </a:cxn>
                <a:cxn ang="0">
                  <a:pos x="232" y="71"/>
                </a:cxn>
                <a:cxn ang="0">
                  <a:pos x="452" y="65"/>
                </a:cxn>
              </a:cxnLst>
              <a:rect l="0" t="0" r="r" b="b"/>
              <a:pathLst>
                <a:path w="452" h="789">
                  <a:moveTo>
                    <a:pt x="82" y="789"/>
                  </a:moveTo>
                  <a:cubicBezTo>
                    <a:pt x="0" y="647"/>
                    <a:pt x="64" y="541"/>
                    <a:pt x="89" y="421"/>
                  </a:cubicBezTo>
                  <a:cubicBezTo>
                    <a:pt x="114" y="301"/>
                    <a:pt x="137" y="142"/>
                    <a:pt x="232" y="71"/>
                  </a:cubicBezTo>
                  <a:cubicBezTo>
                    <a:pt x="327" y="0"/>
                    <a:pt x="406" y="66"/>
                    <a:pt x="452" y="65"/>
                  </a:cubicBezTo>
                </a:path>
              </a:pathLst>
            </a:custGeom>
            <a:noFill/>
            <a:ln w="9525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0" name="Freeform 8"/>
            <p:cNvSpPr>
              <a:spLocks/>
            </p:cNvSpPr>
            <p:nvPr/>
          </p:nvSpPr>
          <p:spPr bwMode="auto">
            <a:xfrm>
              <a:off x="881063" y="601663"/>
              <a:ext cx="5541962" cy="5021262"/>
            </a:xfrm>
            <a:custGeom>
              <a:avLst/>
              <a:gdLst/>
              <a:ahLst/>
              <a:cxnLst>
                <a:cxn ang="0">
                  <a:pos x="0" y="924"/>
                </a:cxn>
                <a:cxn ang="0">
                  <a:pos x="249" y="669"/>
                </a:cxn>
                <a:cxn ang="0">
                  <a:pos x="740" y="440"/>
                </a:cxn>
                <a:cxn ang="0">
                  <a:pos x="1556" y="8"/>
                </a:cxn>
                <a:cxn ang="0">
                  <a:pos x="2507" y="694"/>
                </a:cxn>
                <a:cxn ang="0">
                  <a:pos x="3092" y="920"/>
                </a:cxn>
                <a:cxn ang="0">
                  <a:pos x="3450" y="1518"/>
                </a:cxn>
                <a:cxn ang="0">
                  <a:pos x="3491" y="2296"/>
                </a:cxn>
                <a:cxn ang="0">
                  <a:pos x="3361" y="2783"/>
                </a:cxn>
                <a:cxn ang="0">
                  <a:pos x="3141" y="3163"/>
                </a:cxn>
              </a:cxnLst>
              <a:rect l="0" t="0" r="r" b="b"/>
              <a:pathLst>
                <a:path w="3491" h="3163">
                  <a:moveTo>
                    <a:pt x="0" y="924"/>
                  </a:moveTo>
                  <a:cubicBezTo>
                    <a:pt x="56" y="820"/>
                    <a:pt x="57" y="863"/>
                    <a:pt x="249" y="669"/>
                  </a:cubicBezTo>
                  <a:cubicBezTo>
                    <a:pt x="394" y="517"/>
                    <a:pt x="524" y="568"/>
                    <a:pt x="740" y="440"/>
                  </a:cubicBezTo>
                  <a:cubicBezTo>
                    <a:pt x="1044" y="306"/>
                    <a:pt x="1247" y="16"/>
                    <a:pt x="1556" y="8"/>
                  </a:cubicBezTo>
                  <a:cubicBezTo>
                    <a:pt x="1865" y="0"/>
                    <a:pt x="2251" y="542"/>
                    <a:pt x="2507" y="694"/>
                  </a:cubicBezTo>
                  <a:cubicBezTo>
                    <a:pt x="2763" y="846"/>
                    <a:pt x="2935" y="783"/>
                    <a:pt x="3092" y="920"/>
                  </a:cubicBezTo>
                  <a:cubicBezTo>
                    <a:pt x="3249" y="1057"/>
                    <a:pt x="3384" y="1289"/>
                    <a:pt x="3450" y="1518"/>
                  </a:cubicBezTo>
                  <a:cubicBezTo>
                    <a:pt x="3468" y="1595"/>
                    <a:pt x="3491" y="2296"/>
                    <a:pt x="3491" y="2296"/>
                  </a:cubicBezTo>
                  <a:cubicBezTo>
                    <a:pt x="3476" y="2507"/>
                    <a:pt x="3419" y="2639"/>
                    <a:pt x="3361" y="2783"/>
                  </a:cubicBezTo>
                  <a:cubicBezTo>
                    <a:pt x="3303" y="2927"/>
                    <a:pt x="3232" y="3045"/>
                    <a:pt x="3141" y="3163"/>
                  </a:cubicBezTo>
                </a:path>
              </a:pathLst>
            </a:custGeom>
            <a:noFill/>
            <a:ln w="9525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1" name="Freeform 9"/>
            <p:cNvSpPr>
              <a:spLocks/>
            </p:cNvSpPr>
            <p:nvPr/>
          </p:nvSpPr>
          <p:spPr bwMode="auto">
            <a:xfrm>
              <a:off x="4319588" y="1268413"/>
              <a:ext cx="1198562" cy="923925"/>
            </a:xfrm>
            <a:custGeom>
              <a:avLst/>
              <a:gdLst/>
              <a:ahLst/>
              <a:cxnLst>
                <a:cxn ang="0">
                  <a:pos x="126" y="582"/>
                </a:cxn>
                <a:cxn ang="0">
                  <a:pos x="453" y="303"/>
                </a:cxn>
                <a:cxn ang="0">
                  <a:pos x="755" y="59"/>
                </a:cxn>
              </a:cxnLst>
              <a:rect l="0" t="0" r="r" b="b"/>
              <a:pathLst>
                <a:path w="755" h="582">
                  <a:moveTo>
                    <a:pt x="126" y="582"/>
                  </a:moveTo>
                  <a:cubicBezTo>
                    <a:pt x="0" y="224"/>
                    <a:pt x="348" y="390"/>
                    <a:pt x="453" y="303"/>
                  </a:cubicBezTo>
                  <a:cubicBezTo>
                    <a:pt x="558" y="216"/>
                    <a:pt x="684" y="0"/>
                    <a:pt x="755" y="59"/>
                  </a:cubicBezTo>
                </a:path>
              </a:pathLst>
            </a:custGeom>
            <a:noFill/>
            <a:ln w="9525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2" name="Freeform 10"/>
            <p:cNvSpPr>
              <a:spLocks/>
            </p:cNvSpPr>
            <p:nvPr/>
          </p:nvSpPr>
          <p:spPr bwMode="auto">
            <a:xfrm>
              <a:off x="3351213" y="5211763"/>
              <a:ext cx="2293937" cy="457200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624" y="272"/>
                </a:cxn>
                <a:cxn ang="0">
                  <a:pos x="1445" y="0"/>
                </a:cxn>
              </a:cxnLst>
              <a:rect l="0" t="0" r="r" b="b"/>
              <a:pathLst>
                <a:path w="1445" h="288">
                  <a:moveTo>
                    <a:pt x="0" y="80"/>
                  </a:moveTo>
                  <a:cubicBezTo>
                    <a:pt x="164" y="200"/>
                    <a:pt x="384" y="288"/>
                    <a:pt x="624" y="272"/>
                  </a:cubicBezTo>
                  <a:cubicBezTo>
                    <a:pt x="865" y="259"/>
                    <a:pt x="1285" y="210"/>
                    <a:pt x="1445" y="0"/>
                  </a:cubicBezTo>
                </a:path>
              </a:pathLst>
            </a:custGeom>
            <a:noFill/>
            <a:ln w="9525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3" name="Freeform 11"/>
            <p:cNvSpPr>
              <a:spLocks/>
            </p:cNvSpPr>
            <p:nvPr/>
          </p:nvSpPr>
          <p:spPr bwMode="auto">
            <a:xfrm>
              <a:off x="4876800" y="4381500"/>
              <a:ext cx="973138" cy="1628775"/>
            </a:xfrm>
            <a:custGeom>
              <a:avLst/>
              <a:gdLst/>
              <a:ahLst/>
              <a:cxnLst>
                <a:cxn ang="0">
                  <a:pos x="0" y="1026"/>
                </a:cxn>
                <a:cxn ang="0">
                  <a:pos x="431" y="623"/>
                </a:cxn>
                <a:cxn ang="0">
                  <a:pos x="613" y="0"/>
                </a:cxn>
              </a:cxnLst>
              <a:rect l="0" t="0" r="r" b="b"/>
              <a:pathLst>
                <a:path w="613" h="1026">
                  <a:moveTo>
                    <a:pt x="0" y="1026"/>
                  </a:moveTo>
                  <a:cubicBezTo>
                    <a:pt x="282" y="944"/>
                    <a:pt x="329" y="794"/>
                    <a:pt x="431" y="623"/>
                  </a:cubicBezTo>
                  <a:cubicBezTo>
                    <a:pt x="533" y="452"/>
                    <a:pt x="596" y="118"/>
                    <a:pt x="613" y="0"/>
                  </a:cubicBezTo>
                </a:path>
              </a:pathLst>
            </a:custGeom>
            <a:noFill/>
            <a:ln w="28575" cmpd="sng">
              <a:solidFill>
                <a:schemeClr val="tx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4" name="Grouper 63"/>
          <p:cNvGrpSpPr/>
          <p:nvPr/>
        </p:nvGrpSpPr>
        <p:grpSpPr>
          <a:xfrm>
            <a:off x="304800" y="4680806"/>
            <a:ext cx="1859905" cy="1719994"/>
            <a:chOff x="381000" y="504825"/>
            <a:chExt cx="6542088" cy="6049963"/>
          </a:xfrm>
        </p:grpSpPr>
        <p:sp>
          <p:nvSpPr>
            <p:cNvPr id="65" name="Freeform 3"/>
            <p:cNvSpPr>
              <a:spLocks/>
            </p:cNvSpPr>
            <p:nvPr/>
          </p:nvSpPr>
          <p:spPr bwMode="auto">
            <a:xfrm>
              <a:off x="381000" y="533400"/>
              <a:ext cx="6542088" cy="6021388"/>
            </a:xfrm>
            <a:custGeom>
              <a:avLst/>
              <a:gdLst/>
              <a:ahLst/>
              <a:cxnLst>
                <a:cxn ang="0">
                  <a:pos x="1007" y="2931"/>
                </a:cxn>
                <a:cxn ang="0">
                  <a:pos x="178" y="1282"/>
                </a:cxn>
                <a:cxn ang="0">
                  <a:pos x="1413" y="154"/>
                </a:cxn>
                <a:cxn ang="0">
                  <a:pos x="1882" y="17"/>
                </a:cxn>
                <a:cxn ang="0">
                  <a:pos x="2316" y="118"/>
                </a:cxn>
                <a:cxn ang="0">
                  <a:pos x="2785" y="261"/>
                </a:cxn>
                <a:cxn ang="0">
                  <a:pos x="3939" y="1430"/>
                </a:cxn>
                <a:cxn ang="0">
                  <a:pos x="3710" y="2864"/>
                </a:cxn>
                <a:cxn ang="0">
                  <a:pos x="2735" y="3651"/>
                </a:cxn>
                <a:cxn ang="0">
                  <a:pos x="1727" y="3507"/>
                </a:cxn>
                <a:cxn ang="0">
                  <a:pos x="2159" y="2883"/>
                </a:cxn>
                <a:cxn ang="0">
                  <a:pos x="3322" y="2782"/>
                </a:cxn>
                <a:cxn ang="0">
                  <a:pos x="3119" y="1443"/>
                </a:cxn>
                <a:cxn ang="0">
                  <a:pos x="1727" y="771"/>
                </a:cxn>
                <a:cxn ang="0">
                  <a:pos x="636" y="1266"/>
                </a:cxn>
                <a:cxn ang="0">
                  <a:pos x="1570" y="2471"/>
                </a:cxn>
                <a:cxn ang="0">
                  <a:pos x="1007" y="2931"/>
                </a:cxn>
              </a:cxnLst>
              <a:rect l="0" t="0" r="r" b="b"/>
              <a:pathLst>
                <a:path w="4121" h="3793">
                  <a:moveTo>
                    <a:pt x="1007" y="2931"/>
                  </a:moveTo>
                  <a:cubicBezTo>
                    <a:pt x="312" y="2741"/>
                    <a:pt x="0" y="1959"/>
                    <a:pt x="178" y="1282"/>
                  </a:cubicBezTo>
                  <a:cubicBezTo>
                    <a:pt x="356" y="605"/>
                    <a:pt x="1136" y="366"/>
                    <a:pt x="1413" y="154"/>
                  </a:cubicBezTo>
                  <a:cubicBezTo>
                    <a:pt x="1568" y="65"/>
                    <a:pt x="1735" y="29"/>
                    <a:pt x="1882" y="17"/>
                  </a:cubicBezTo>
                  <a:cubicBezTo>
                    <a:pt x="2028" y="0"/>
                    <a:pt x="2166" y="88"/>
                    <a:pt x="2316" y="118"/>
                  </a:cubicBezTo>
                  <a:lnTo>
                    <a:pt x="2785" y="261"/>
                  </a:lnTo>
                  <a:cubicBezTo>
                    <a:pt x="3284" y="439"/>
                    <a:pt x="3808" y="991"/>
                    <a:pt x="3939" y="1430"/>
                  </a:cubicBezTo>
                  <a:cubicBezTo>
                    <a:pt x="4121" y="2048"/>
                    <a:pt x="3911" y="2494"/>
                    <a:pt x="3710" y="2864"/>
                  </a:cubicBezTo>
                  <a:cubicBezTo>
                    <a:pt x="3509" y="3234"/>
                    <a:pt x="3065" y="3544"/>
                    <a:pt x="2735" y="3651"/>
                  </a:cubicBezTo>
                  <a:cubicBezTo>
                    <a:pt x="2735" y="3651"/>
                    <a:pt x="1999" y="3793"/>
                    <a:pt x="1727" y="3507"/>
                  </a:cubicBezTo>
                  <a:cubicBezTo>
                    <a:pt x="1564" y="3252"/>
                    <a:pt x="1976" y="2835"/>
                    <a:pt x="2159" y="2883"/>
                  </a:cubicBezTo>
                  <a:cubicBezTo>
                    <a:pt x="2375" y="2994"/>
                    <a:pt x="3162" y="3022"/>
                    <a:pt x="3322" y="2782"/>
                  </a:cubicBezTo>
                  <a:cubicBezTo>
                    <a:pt x="3482" y="2542"/>
                    <a:pt x="3580" y="1944"/>
                    <a:pt x="3119" y="1443"/>
                  </a:cubicBezTo>
                  <a:cubicBezTo>
                    <a:pt x="2658" y="942"/>
                    <a:pt x="2219" y="812"/>
                    <a:pt x="1727" y="771"/>
                  </a:cubicBezTo>
                  <a:cubicBezTo>
                    <a:pt x="1235" y="730"/>
                    <a:pt x="662" y="983"/>
                    <a:pt x="636" y="1266"/>
                  </a:cubicBezTo>
                  <a:cubicBezTo>
                    <a:pt x="610" y="1549"/>
                    <a:pt x="1124" y="2341"/>
                    <a:pt x="1570" y="2471"/>
                  </a:cubicBezTo>
                  <a:cubicBezTo>
                    <a:pt x="1682" y="2636"/>
                    <a:pt x="1088" y="2947"/>
                    <a:pt x="1007" y="2931"/>
                  </a:cubicBezTo>
                  <a:close/>
                </a:path>
              </a:pathLst>
            </a:custGeom>
            <a:solidFill>
              <a:schemeClr val="bg1"/>
            </a:solidFill>
            <a:ln w="381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6" name="Freeform 4"/>
            <p:cNvSpPr>
              <a:spLocks/>
            </p:cNvSpPr>
            <p:nvPr/>
          </p:nvSpPr>
          <p:spPr bwMode="auto">
            <a:xfrm>
              <a:off x="1958975" y="4402138"/>
              <a:ext cx="904875" cy="781050"/>
            </a:xfrm>
            <a:custGeom>
              <a:avLst/>
              <a:gdLst/>
              <a:ahLst/>
              <a:cxnLst>
                <a:cxn ang="0">
                  <a:pos x="0" y="492"/>
                </a:cxn>
                <a:cxn ang="0">
                  <a:pos x="253" y="134"/>
                </a:cxn>
                <a:cxn ang="0">
                  <a:pos x="570" y="39"/>
                </a:cxn>
              </a:cxnLst>
              <a:rect l="0" t="0" r="r" b="b"/>
              <a:pathLst>
                <a:path w="570" h="492">
                  <a:moveTo>
                    <a:pt x="0" y="492"/>
                  </a:moveTo>
                  <a:cubicBezTo>
                    <a:pt x="0" y="263"/>
                    <a:pt x="155" y="214"/>
                    <a:pt x="253" y="134"/>
                  </a:cubicBezTo>
                  <a:cubicBezTo>
                    <a:pt x="348" y="58"/>
                    <a:pt x="504" y="0"/>
                    <a:pt x="570" y="3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7" name="Freeform 5"/>
            <p:cNvSpPr>
              <a:spLocks/>
            </p:cNvSpPr>
            <p:nvPr/>
          </p:nvSpPr>
          <p:spPr bwMode="auto">
            <a:xfrm>
              <a:off x="927100" y="2530475"/>
              <a:ext cx="1489075" cy="2447925"/>
            </a:xfrm>
            <a:custGeom>
              <a:avLst/>
              <a:gdLst/>
              <a:ahLst/>
              <a:cxnLst>
                <a:cxn ang="0">
                  <a:pos x="938" y="1542"/>
                </a:cxn>
                <a:cxn ang="0">
                  <a:pos x="897" y="1313"/>
                </a:cxn>
                <a:cxn ang="0">
                  <a:pos x="143" y="0"/>
                </a:cxn>
              </a:cxnLst>
              <a:rect l="0" t="0" r="r" b="b"/>
              <a:pathLst>
                <a:path w="938" h="1542">
                  <a:moveTo>
                    <a:pt x="938" y="1542"/>
                  </a:moveTo>
                  <a:lnTo>
                    <a:pt x="897" y="1313"/>
                  </a:lnTo>
                  <a:cubicBezTo>
                    <a:pt x="597" y="1230"/>
                    <a:pt x="0" y="440"/>
                    <a:pt x="143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8" name="Freeform 6"/>
            <p:cNvSpPr>
              <a:spLocks/>
            </p:cNvSpPr>
            <p:nvPr/>
          </p:nvSpPr>
          <p:spPr bwMode="auto">
            <a:xfrm>
              <a:off x="823913" y="2062163"/>
              <a:ext cx="927100" cy="1128712"/>
            </a:xfrm>
            <a:custGeom>
              <a:avLst/>
              <a:gdLst/>
              <a:ahLst/>
              <a:cxnLst>
                <a:cxn ang="0">
                  <a:pos x="0" y="711"/>
                </a:cxn>
                <a:cxn ang="0">
                  <a:pos x="160" y="349"/>
                </a:cxn>
                <a:cxn ang="0">
                  <a:pos x="584" y="0"/>
                </a:cxn>
              </a:cxnLst>
              <a:rect l="0" t="0" r="r" b="b"/>
              <a:pathLst>
                <a:path w="584" h="711">
                  <a:moveTo>
                    <a:pt x="0" y="711"/>
                  </a:moveTo>
                  <a:cubicBezTo>
                    <a:pt x="26" y="651"/>
                    <a:pt x="63" y="467"/>
                    <a:pt x="160" y="349"/>
                  </a:cubicBezTo>
                  <a:cubicBezTo>
                    <a:pt x="305" y="130"/>
                    <a:pt x="496" y="73"/>
                    <a:pt x="584" y="0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9" name="Freeform 7"/>
            <p:cNvSpPr>
              <a:spLocks/>
            </p:cNvSpPr>
            <p:nvPr/>
          </p:nvSpPr>
          <p:spPr bwMode="auto">
            <a:xfrm>
              <a:off x="2916238" y="504825"/>
              <a:ext cx="717550" cy="1252538"/>
            </a:xfrm>
            <a:custGeom>
              <a:avLst/>
              <a:gdLst/>
              <a:ahLst/>
              <a:cxnLst>
                <a:cxn ang="0">
                  <a:pos x="82" y="789"/>
                </a:cxn>
                <a:cxn ang="0">
                  <a:pos x="89" y="421"/>
                </a:cxn>
                <a:cxn ang="0">
                  <a:pos x="232" y="71"/>
                </a:cxn>
                <a:cxn ang="0">
                  <a:pos x="452" y="65"/>
                </a:cxn>
              </a:cxnLst>
              <a:rect l="0" t="0" r="r" b="b"/>
              <a:pathLst>
                <a:path w="452" h="789">
                  <a:moveTo>
                    <a:pt x="82" y="789"/>
                  </a:moveTo>
                  <a:cubicBezTo>
                    <a:pt x="0" y="647"/>
                    <a:pt x="64" y="541"/>
                    <a:pt x="89" y="421"/>
                  </a:cubicBezTo>
                  <a:cubicBezTo>
                    <a:pt x="114" y="301"/>
                    <a:pt x="137" y="142"/>
                    <a:pt x="232" y="71"/>
                  </a:cubicBezTo>
                  <a:cubicBezTo>
                    <a:pt x="327" y="0"/>
                    <a:pt x="406" y="66"/>
                    <a:pt x="452" y="65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0" name="Freeform 8"/>
            <p:cNvSpPr>
              <a:spLocks/>
            </p:cNvSpPr>
            <p:nvPr/>
          </p:nvSpPr>
          <p:spPr bwMode="auto">
            <a:xfrm>
              <a:off x="881063" y="601663"/>
              <a:ext cx="5541962" cy="5021262"/>
            </a:xfrm>
            <a:custGeom>
              <a:avLst/>
              <a:gdLst/>
              <a:ahLst/>
              <a:cxnLst>
                <a:cxn ang="0">
                  <a:pos x="0" y="924"/>
                </a:cxn>
                <a:cxn ang="0">
                  <a:pos x="249" y="669"/>
                </a:cxn>
                <a:cxn ang="0">
                  <a:pos x="740" y="440"/>
                </a:cxn>
                <a:cxn ang="0">
                  <a:pos x="1556" y="8"/>
                </a:cxn>
                <a:cxn ang="0">
                  <a:pos x="2507" y="694"/>
                </a:cxn>
                <a:cxn ang="0">
                  <a:pos x="3092" y="920"/>
                </a:cxn>
                <a:cxn ang="0">
                  <a:pos x="3450" y="1518"/>
                </a:cxn>
                <a:cxn ang="0">
                  <a:pos x="3491" y="2296"/>
                </a:cxn>
                <a:cxn ang="0">
                  <a:pos x="3361" y="2783"/>
                </a:cxn>
                <a:cxn ang="0">
                  <a:pos x="3141" y="3163"/>
                </a:cxn>
              </a:cxnLst>
              <a:rect l="0" t="0" r="r" b="b"/>
              <a:pathLst>
                <a:path w="3491" h="3163">
                  <a:moveTo>
                    <a:pt x="0" y="924"/>
                  </a:moveTo>
                  <a:cubicBezTo>
                    <a:pt x="56" y="820"/>
                    <a:pt x="57" y="863"/>
                    <a:pt x="249" y="669"/>
                  </a:cubicBezTo>
                  <a:cubicBezTo>
                    <a:pt x="394" y="517"/>
                    <a:pt x="524" y="568"/>
                    <a:pt x="740" y="440"/>
                  </a:cubicBezTo>
                  <a:cubicBezTo>
                    <a:pt x="1044" y="306"/>
                    <a:pt x="1247" y="16"/>
                    <a:pt x="1556" y="8"/>
                  </a:cubicBezTo>
                  <a:cubicBezTo>
                    <a:pt x="1865" y="0"/>
                    <a:pt x="2251" y="542"/>
                    <a:pt x="2507" y="694"/>
                  </a:cubicBezTo>
                  <a:cubicBezTo>
                    <a:pt x="2763" y="846"/>
                    <a:pt x="2935" y="783"/>
                    <a:pt x="3092" y="920"/>
                  </a:cubicBezTo>
                  <a:cubicBezTo>
                    <a:pt x="3249" y="1057"/>
                    <a:pt x="3384" y="1289"/>
                    <a:pt x="3450" y="1518"/>
                  </a:cubicBezTo>
                  <a:cubicBezTo>
                    <a:pt x="3468" y="1595"/>
                    <a:pt x="3491" y="2296"/>
                    <a:pt x="3491" y="2296"/>
                  </a:cubicBezTo>
                  <a:cubicBezTo>
                    <a:pt x="3476" y="2507"/>
                    <a:pt x="3419" y="2639"/>
                    <a:pt x="3361" y="2783"/>
                  </a:cubicBezTo>
                  <a:cubicBezTo>
                    <a:pt x="3303" y="2927"/>
                    <a:pt x="3232" y="3045"/>
                    <a:pt x="3141" y="3163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1" name="Freeform 9"/>
            <p:cNvSpPr>
              <a:spLocks/>
            </p:cNvSpPr>
            <p:nvPr/>
          </p:nvSpPr>
          <p:spPr bwMode="auto">
            <a:xfrm>
              <a:off x="4319588" y="1268413"/>
              <a:ext cx="1198562" cy="923925"/>
            </a:xfrm>
            <a:custGeom>
              <a:avLst/>
              <a:gdLst/>
              <a:ahLst/>
              <a:cxnLst>
                <a:cxn ang="0">
                  <a:pos x="126" y="582"/>
                </a:cxn>
                <a:cxn ang="0">
                  <a:pos x="453" y="303"/>
                </a:cxn>
                <a:cxn ang="0">
                  <a:pos x="755" y="59"/>
                </a:cxn>
              </a:cxnLst>
              <a:rect l="0" t="0" r="r" b="b"/>
              <a:pathLst>
                <a:path w="755" h="582">
                  <a:moveTo>
                    <a:pt x="126" y="582"/>
                  </a:moveTo>
                  <a:cubicBezTo>
                    <a:pt x="0" y="224"/>
                    <a:pt x="348" y="390"/>
                    <a:pt x="453" y="303"/>
                  </a:cubicBezTo>
                  <a:cubicBezTo>
                    <a:pt x="558" y="216"/>
                    <a:pt x="684" y="0"/>
                    <a:pt x="755" y="5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2" name="Freeform 10"/>
            <p:cNvSpPr>
              <a:spLocks/>
            </p:cNvSpPr>
            <p:nvPr/>
          </p:nvSpPr>
          <p:spPr bwMode="auto">
            <a:xfrm>
              <a:off x="3351213" y="5211763"/>
              <a:ext cx="2293937" cy="457200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624" y="272"/>
                </a:cxn>
                <a:cxn ang="0">
                  <a:pos x="1445" y="0"/>
                </a:cxn>
              </a:cxnLst>
              <a:rect l="0" t="0" r="r" b="b"/>
              <a:pathLst>
                <a:path w="1445" h="288">
                  <a:moveTo>
                    <a:pt x="0" y="80"/>
                  </a:moveTo>
                  <a:cubicBezTo>
                    <a:pt x="164" y="200"/>
                    <a:pt x="384" y="288"/>
                    <a:pt x="624" y="272"/>
                  </a:cubicBezTo>
                  <a:cubicBezTo>
                    <a:pt x="865" y="259"/>
                    <a:pt x="1285" y="210"/>
                    <a:pt x="1445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3" name="Freeform 11"/>
            <p:cNvSpPr>
              <a:spLocks/>
            </p:cNvSpPr>
            <p:nvPr/>
          </p:nvSpPr>
          <p:spPr bwMode="auto">
            <a:xfrm>
              <a:off x="4876800" y="4381500"/>
              <a:ext cx="973138" cy="1628775"/>
            </a:xfrm>
            <a:custGeom>
              <a:avLst/>
              <a:gdLst/>
              <a:ahLst/>
              <a:cxnLst>
                <a:cxn ang="0">
                  <a:pos x="0" y="1026"/>
                </a:cxn>
                <a:cxn ang="0">
                  <a:pos x="431" y="623"/>
                </a:cxn>
                <a:cxn ang="0">
                  <a:pos x="613" y="0"/>
                </a:cxn>
              </a:cxnLst>
              <a:rect l="0" t="0" r="r" b="b"/>
              <a:pathLst>
                <a:path w="613" h="1026">
                  <a:moveTo>
                    <a:pt x="0" y="1026"/>
                  </a:moveTo>
                  <a:cubicBezTo>
                    <a:pt x="282" y="944"/>
                    <a:pt x="329" y="794"/>
                    <a:pt x="431" y="623"/>
                  </a:cubicBezTo>
                  <a:cubicBezTo>
                    <a:pt x="533" y="452"/>
                    <a:pt x="596" y="118"/>
                    <a:pt x="613" y="0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81" name="Rectangle 80"/>
          <p:cNvSpPr/>
          <p:nvPr/>
        </p:nvSpPr>
        <p:spPr>
          <a:xfrm>
            <a:off x="914400" y="736937"/>
            <a:ext cx="61247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srgbClr val="BFBFBF"/>
                </a:solidFill>
                <a:latin typeface="Helvetica Neue Light"/>
                <a:cs typeface="Helvetica Neue Light"/>
              </a:rPr>
              <a:t>1</a:t>
            </a:r>
            <a:endParaRPr lang="fr-FR" sz="6000" dirty="0">
              <a:solidFill>
                <a:srgbClr val="BFBFBF"/>
              </a:solidFill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987725" y="2794337"/>
            <a:ext cx="61247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srgbClr val="BFBFBF"/>
                </a:solidFill>
                <a:latin typeface="Helvetica Neue Light"/>
                <a:cs typeface="Helvetica Neue Light"/>
              </a:rPr>
              <a:t>2</a:t>
            </a:r>
            <a:endParaRPr lang="fr-FR" sz="6000" dirty="0">
              <a:solidFill>
                <a:srgbClr val="BFBFBF"/>
              </a:solidFill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959490" y="4953000"/>
            <a:ext cx="61247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prstClr val="black"/>
                </a:solidFill>
                <a:latin typeface="Helvetica Neue Light"/>
                <a:cs typeface="Helvetica Neue Light"/>
              </a:rPr>
              <a:t>3</a:t>
            </a:r>
            <a:endParaRPr lang="fr-FR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/>
        </p:nvSpPr>
        <p:spPr>
          <a:xfrm>
            <a:off x="0" y="228600"/>
            <a:ext cx="899160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900" dirty="0" smtClean="0">
                <a:latin typeface="Helvetica Neue Light"/>
                <a:cs typeface="Helvetica Neue Light"/>
              </a:rPr>
              <a:t>best curvature for the most used functionality?</a:t>
            </a:r>
            <a:endParaRPr lang="en-US" sz="2900" dirty="0">
              <a:latin typeface="Helvetica Neue Light"/>
              <a:cs typeface="Helvetica Neue Light"/>
            </a:endParaRPr>
          </a:p>
        </p:txBody>
      </p:sp>
      <p:grpSp>
        <p:nvGrpSpPr>
          <p:cNvPr id="22" name="Grouper 21"/>
          <p:cNvGrpSpPr/>
          <p:nvPr/>
        </p:nvGrpSpPr>
        <p:grpSpPr>
          <a:xfrm>
            <a:off x="609757" y="1207717"/>
            <a:ext cx="7391400" cy="5321296"/>
            <a:chOff x="381000" y="762000"/>
            <a:chExt cx="8467481" cy="6096000"/>
          </a:xfrm>
        </p:grpSpPr>
        <p:sp>
          <p:nvSpPr>
            <p:cNvPr id="12" name="Freeform 3"/>
            <p:cNvSpPr>
              <a:spLocks/>
            </p:cNvSpPr>
            <p:nvPr/>
          </p:nvSpPr>
          <p:spPr bwMode="auto">
            <a:xfrm>
              <a:off x="381000" y="836612"/>
              <a:ext cx="6542088" cy="6021388"/>
            </a:xfrm>
            <a:custGeom>
              <a:avLst/>
              <a:gdLst/>
              <a:ahLst/>
              <a:cxnLst>
                <a:cxn ang="0">
                  <a:pos x="1007" y="2931"/>
                </a:cxn>
                <a:cxn ang="0">
                  <a:pos x="178" y="1282"/>
                </a:cxn>
                <a:cxn ang="0">
                  <a:pos x="1413" y="154"/>
                </a:cxn>
                <a:cxn ang="0">
                  <a:pos x="1882" y="17"/>
                </a:cxn>
                <a:cxn ang="0">
                  <a:pos x="2316" y="118"/>
                </a:cxn>
                <a:cxn ang="0">
                  <a:pos x="2785" y="261"/>
                </a:cxn>
                <a:cxn ang="0">
                  <a:pos x="3939" y="1430"/>
                </a:cxn>
                <a:cxn ang="0">
                  <a:pos x="3710" y="2864"/>
                </a:cxn>
                <a:cxn ang="0">
                  <a:pos x="2735" y="3651"/>
                </a:cxn>
                <a:cxn ang="0">
                  <a:pos x="1727" y="3507"/>
                </a:cxn>
                <a:cxn ang="0">
                  <a:pos x="2159" y="2883"/>
                </a:cxn>
                <a:cxn ang="0">
                  <a:pos x="3322" y="2782"/>
                </a:cxn>
                <a:cxn ang="0">
                  <a:pos x="3119" y="1443"/>
                </a:cxn>
                <a:cxn ang="0">
                  <a:pos x="1727" y="771"/>
                </a:cxn>
                <a:cxn ang="0">
                  <a:pos x="636" y="1266"/>
                </a:cxn>
                <a:cxn ang="0">
                  <a:pos x="1570" y="2471"/>
                </a:cxn>
                <a:cxn ang="0">
                  <a:pos x="1007" y="2931"/>
                </a:cxn>
              </a:cxnLst>
              <a:rect l="0" t="0" r="r" b="b"/>
              <a:pathLst>
                <a:path w="4121" h="3793">
                  <a:moveTo>
                    <a:pt x="1007" y="2931"/>
                  </a:moveTo>
                  <a:cubicBezTo>
                    <a:pt x="312" y="2741"/>
                    <a:pt x="0" y="1959"/>
                    <a:pt x="178" y="1282"/>
                  </a:cubicBezTo>
                  <a:cubicBezTo>
                    <a:pt x="356" y="605"/>
                    <a:pt x="1136" y="366"/>
                    <a:pt x="1413" y="154"/>
                  </a:cubicBezTo>
                  <a:cubicBezTo>
                    <a:pt x="1568" y="65"/>
                    <a:pt x="1735" y="29"/>
                    <a:pt x="1882" y="17"/>
                  </a:cubicBezTo>
                  <a:cubicBezTo>
                    <a:pt x="2028" y="0"/>
                    <a:pt x="2166" y="88"/>
                    <a:pt x="2316" y="118"/>
                  </a:cubicBezTo>
                  <a:lnTo>
                    <a:pt x="2785" y="261"/>
                  </a:lnTo>
                  <a:cubicBezTo>
                    <a:pt x="3284" y="439"/>
                    <a:pt x="3808" y="991"/>
                    <a:pt x="3939" y="1430"/>
                  </a:cubicBezTo>
                  <a:cubicBezTo>
                    <a:pt x="4121" y="2048"/>
                    <a:pt x="3911" y="2494"/>
                    <a:pt x="3710" y="2864"/>
                  </a:cubicBezTo>
                  <a:cubicBezTo>
                    <a:pt x="3509" y="3234"/>
                    <a:pt x="3065" y="3544"/>
                    <a:pt x="2735" y="3651"/>
                  </a:cubicBezTo>
                  <a:cubicBezTo>
                    <a:pt x="2735" y="3651"/>
                    <a:pt x="1999" y="3793"/>
                    <a:pt x="1727" y="3507"/>
                  </a:cubicBezTo>
                  <a:cubicBezTo>
                    <a:pt x="1564" y="3252"/>
                    <a:pt x="1976" y="2835"/>
                    <a:pt x="2159" y="2883"/>
                  </a:cubicBezTo>
                  <a:cubicBezTo>
                    <a:pt x="2375" y="2994"/>
                    <a:pt x="3162" y="3022"/>
                    <a:pt x="3322" y="2782"/>
                  </a:cubicBezTo>
                  <a:cubicBezTo>
                    <a:pt x="3482" y="2542"/>
                    <a:pt x="3580" y="1944"/>
                    <a:pt x="3119" y="1443"/>
                  </a:cubicBezTo>
                  <a:cubicBezTo>
                    <a:pt x="2658" y="942"/>
                    <a:pt x="2219" y="812"/>
                    <a:pt x="1727" y="771"/>
                  </a:cubicBezTo>
                  <a:cubicBezTo>
                    <a:pt x="1235" y="730"/>
                    <a:pt x="662" y="983"/>
                    <a:pt x="636" y="1266"/>
                  </a:cubicBezTo>
                  <a:cubicBezTo>
                    <a:pt x="610" y="1549"/>
                    <a:pt x="1124" y="2341"/>
                    <a:pt x="1570" y="2471"/>
                  </a:cubicBezTo>
                  <a:cubicBezTo>
                    <a:pt x="1682" y="2636"/>
                    <a:pt x="1088" y="2947"/>
                    <a:pt x="1007" y="2931"/>
                  </a:cubicBezTo>
                  <a:close/>
                </a:path>
              </a:pathLst>
            </a:custGeom>
            <a:solidFill>
              <a:schemeClr val="bg1"/>
            </a:solidFill>
            <a:ln w="381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" name="Freeform 4"/>
            <p:cNvSpPr>
              <a:spLocks/>
            </p:cNvSpPr>
            <p:nvPr/>
          </p:nvSpPr>
          <p:spPr bwMode="auto">
            <a:xfrm>
              <a:off x="1958975" y="4705350"/>
              <a:ext cx="904875" cy="781050"/>
            </a:xfrm>
            <a:custGeom>
              <a:avLst/>
              <a:gdLst/>
              <a:ahLst/>
              <a:cxnLst>
                <a:cxn ang="0">
                  <a:pos x="0" y="492"/>
                </a:cxn>
                <a:cxn ang="0">
                  <a:pos x="253" y="134"/>
                </a:cxn>
                <a:cxn ang="0">
                  <a:pos x="570" y="39"/>
                </a:cxn>
              </a:cxnLst>
              <a:rect l="0" t="0" r="r" b="b"/>
              <a:pathLst>
                <a:path w="570" h="492">
                  <a:moveTo>
                    <a:pt x="0" y="492"/>
                  </a:moveTo>
                  <a:cubicBezTo>
                    <a:pt x="0" y="263"/>
                    <a:pt x="155" y="214"/>
                    <a:pt x="253" y="134"/>
                  </a:cubicBezTo>
                  <a:cubicBezTo>
                    <a:pt x="348" y="58"/>
                    <a:pt x="504" y="0"/>
                    <a:pt x="570" y="3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927100" y="2833687"/>
              <a:ext cx="1489075" cy="2447925"/>
            </a:xfrm>
            <a:custGeom>
              <a:avLst/>
              <a:gdLst/>
              <a:ahLst/>
              <a:cxnLst>
                <a:cxn ang="0">
                  <a:pos x="938" y="1542"/>
                </a:cxn>
                <a:cxn ang="0">
                  <a:pos x="897" y="1313"/>
                </a:cxn>
                <a:cxn ang="0">
                  <a:pos x="143" y="0"/>
                </a:cxn>
              </a:cxnLst>
              <a:rect l="0" t="0" r="r" b="b"/>
              <a:pathLst>
                <a:path w="938" h="1542">
                  <a:moveTo>
                    <a:pt x="938" y="1542"/>
                  </a:moveTo>
                  <a:lnTo>
                    <a:pt x="897" y="1313"/>
                  </a:lnTo>
                  <a:cubicBezTo>
                    <a:pt x="597" y="1230"/>
                    <a:pt x="0" y="440"/>
                    <a:pt x="143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823913" y="2365375"/>
              <a:ext cx="927100" cy="1128712"/>
            </a:xfrm>
            <a:custGeom>
              <a:avLst/>
              <a:gdLst/>
              <a:ahLst/>
              <a:cxnLst>
                <a:cxn ang="0">
                  <a:pos x="0" y="711"/>
                </a:cxn>
                <a:cxn ang="0">
                  <a:pos x="160" y="349"/>
                </a:cxn>
                <a:cxn ang="0">
                  <a:pos x="584" y="0"/>
                </a:cxn>
              </a:cxnLst>
              <a:rect l="0" t="0" r="r" b="b"/>
              <a:pathLst>
                <a:path w="584" h="711">
                  <a:moveTo>
                    <a:pt x="0" y="711"/>
                  </a:moveTo>
                  <a:cubicBezTo>
                    <a:pt x="26" y="651"/>
                    <a:pt x="63" y="467"/>
                    <a:pt x="160" y="349"/>
                  </a:cubicBezTo>
                  <a:cubicBezTo>
                    <a:pt x="305" y="130"/>
                    <a:pt x="496" y="73"/>
                    <a:pt x="584" y="0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" name="Freeform 7"/>
            <p:cNvSpPr>
              <a:spLocks/>
            </p:cNvSpPr>
            <p:nvPr/>
          </p:nvSpPr>
          <p:spPr bwMode="auto">
            <a:xfrm>
              <a:off x="2916238" y="808037"/>
              <a:ext cx="717550" cy="1252538"/>
            </a:xfrm>
            <a:custGeom>
              <a:avLst/>
              <a:gdLst/>
              <a:ahLst/>
              <a:cxnLst>
                <a:cxn ang="0">
                  <a:pos x="82" y="789"/>
                </a:cxn>
                <a:cxn ang="0">
                  <a:pos x="89" y="421"/>
                </a:cxn>
                <a:cxn ang="0">
                  <a:pos x="232" y="71"/>
                </a:cxn>
                <a:cxn ang="0">
                  <a:pos x="452" y="65"/>
                </a:cxn>
              </a:cxnLst>
              <a:rect l="0" t="0" r="r" b="b"/>
              <a:pathLst>
                <a:path w="452" h="789">
                  <a:moveTo>
                    <a:pt x="82" y="789"/>
                  </a:moveTo>
                  <a:cubicBezTo>
                    <a:pt x="0" y="647"/>
                    <a:pt x="64" y="541"/>
                    <a:pt x="89" y="421"/>
                  </a:cubicBezTo>
                  <a:cubicBezTo>
                    <a:pt x="114" y="301"/>
                    <a:pt x="137" y="142"/>
                    <a:pt x="232" y="71"/>
                  </a:cubicBezTo>
                  <a:cubicBezTo>
                    <a:pt x="327" y="0"/>
                    <a:pt x="406" y="66"/>
                    <a:pt x="452" y="65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881063" y="904875"/>
              <a:ext cx="5541962" cy="5021262"/>
            </a:xfrm>
            <a:custGeom>
              <a:avLst/>
              <a:gdLst/>
              <a:ahLst/>
              <a:cxnLst>
                <a:cxn ang="0">
                  <a:pos x="0" y="924"/>
                </a:cxn>
                <a:cxn ang="0">
                  <a:pos x="249" y="669"/>
                </a:cxn>
                <a:cxn ang="0">
                  <a:pos x="740" y="440"/>
                </a:cxn>
                <a:cxn ang="0">
                  <a:pos x="1556" y="8"/>
                </a:cxn>
                <a:cxn ang="0">
                  <a:pos x="2507" y="694"/>
                </a:cxn>
                <a:cxn ang="0">
                  <a:pos x="3092" y="920"/>
                </a:cxn>
                <a:cxn ang="0">
                  <a:pos x="3450" y="1518"/>
                </a:cxn>
                <a:cxn ang="0">
                  <a:pos x="3491" y="2296"/>
                </a:cxn>
                <a:cxn ang="0">
                  <a:pos x="3361" y="2783"/>
                </a:cxn>
                <a:cxn ang="0">
                  <a:pos x="3141" y="3163"/>
                </a:cxn>
              </a:cxnLst>
              <a:rect l="0" t="0" r="r" b="b"/>
              <a:pathLst>
                <a:path w="3491" h="3163">
                  <a:moveTo>
                    <a:pt x="0" y="924"/>
                  </a:moveTo>
                  <a:cubicBezTo>
                    <a:pt x="56" y="820"/>
                    <a:pt x="57" y="863"/>
                    <a:pt x="249" y="669"/>
                  </a:cubicBezTo>
                  <a:cubicBezTo>
                    <a:pt x="394" y="517"/>
                    <a:pt x="524" y="568"/>
                    <a:pt x="740" y="440"/>
                  </a:cubicBezTo>
                  <a:cubicBezTo>
                    <a:pt x="1044" y="306"/>
                    <a:pt x="1247" y="16"/>
                    <a:pt x="1556" y="8"/>
                  </a:cubicBezTo>
                  <a:cubicBezTo>
                    <a:pt x="1865" y="0"/>
                    <a:pt x="2251" y="542"/>
                    <a:pt x="2507" y="694"/>
                  </a:cubicBezTo>
                  <a:cubicBezTo>
                    <a:pt x="2763" y="846"/>
                    <a:pt x="2935" y="783"/>
                    <a:pt x="3092" y="920"/>
                  </a:cubicBezTo>
                  <a:cubicBezTo>
                    <a:pt x="3249" y="1057"/>
                    <a:pt x="3384" y="1289"/>
                    <a:pt x="3450" y="1518"/>
                  </a:cubicBezTo>
                  <a:cubicBezTo>
                    <a:pt x="3468" y="1595"/>
                    <a:pt x="3491" y="2296"/>
                    <a:pt x="3491" y="2296"/>
                  </a:cubicBezTo>
                  <a:cubicBezTo>
                    <a:pt x="3476" y="2507"/>
                    <a:pt x="3419" y="2639"/>
                    <a:pt x="3361" y="2783"/>
                  </a:cubicBezTo>
                  <a:cubicBezTo>
                    <a:pt x="3303" y="2927"/>
                    <a:pt x="3232" y="3045"/>
                    <a:pt x="3141" y="3163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" name="Freeform 9"/>
            <p:cNvSpPr>
              <a:spLocks/>
            </p:cNvSpPr>
            <p:nvPr/>
          </p:nvSpPr>
          <p:spPr bwMode="auto">
            <a:xfrm>
              <a:off x="4319588" y="1571625"/>
              <a:ext cx="1198562" cy="923925"/>
            </a:xfrm>
            <a:custGeom>
              <a:avLst/>
              <a:gdLst/>
              <a:ahLst/>
              <a:cxnLst>
                <a:cxn ang="0">
                  <a:pos x="126" y="582"/>
                </a:cxn>
                <a:cxn ang="0">
                  <a:pos x="453" y="303"/>
                </a:cxn>
                <a:cxn ang="0">
                  <a:pos x="755" y="59"/>
                </a:cxn>
              </a:cxnLst>
              <a:rect l="0" t="0" r="r" b="b"/>
              <a:pathLst>
                <a:path w="755" h="582">
                  <a:moveTo>
                    <a:pt x="126" y="582"/>
                  </a:moveTo>
                  <a:cubicBezTo>
                    <a:pt x="0" y="224"/>
                    <a:pt x="348" y="390"/>
                    <a:pt x="453" y="303"/>
                  </a:cubicBezTo>
                  <a:cubicBezTo>
                    <a:pt x="558" y="216"/>
                    <a:pt x="684" y="0"/>
                    <a:pt x="755" y="5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3351213" y="5514975"/>
              <a:ext cx="2293937" cy="457200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624" y="272"/>
                </a:cxn>
                <a:cxn ang="0">
                  <a:pos x="1445" y="0"/>
                </a:cxn>
              </a:cxnLst>
              <a:rect l="0" t="0" r="r" b="b"/>
              <a:pathLst>
                <a:path w="1445" h="288">
                  <a:moveTo>
                    <a:pt x="0" y="80"/>
                  </a:moveTo>
                  <a:cubicBezTo>
                    <a:pt x="164" y="200"/>
                    <a:pt x="384" y="288"/>
                    <a:pt x="624" y="272"/>
                  </a:cubicBezTo>
                  <a:cubicBezTo>
                    <a:pt x="865" y="259"/>
                    <a:pt x="1285" y="210"/>
                    <a:pt x="1445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" name="Freeform 11"/>
            <p:cNvSpPr>
              <a:spLocks/>
            </p:cNvSpPr>
            <p:nvPr/>
          </p:nvSpPr>
          <p:spPr bwMode="auto">
            <a:xfrm>
              <a:off x="4876800" y="4684712"/>
              <a:ext cx="973138" cy="1628775"/>
            </a:xfrm>
            <a:custGeom>
              <a:avLst/>
              <a:gdLst/>
              <a:ahLst/>
              <a:cxnLst>
                <a:cxn ang="0">
                  <a:pos x="0" y="1026"/>
                </a:cxn>
                <a:cxn ang="0">
                  <a:pos x="431" y="623"/>
                </a:cxn>
                <a:cxn ang="0">
                  <a:pos x="613" y="0"/>
                </a:cxn>
              </a:cxnLst>
              <a:rect l="0" t="0" r="r" b="b"/>
              <a:pathLst>
                <a:path w="613" h="1026">
                  <a:moveTo>
                    <a:pt x="0" y="1026"/>
                  </a:moveTo>
                  <a:cubicBezTo>
                    <a:pt x="282" y="944"/>
                    <a:pt x="329" y="794"/>
                    <a:pt x="431" y="623"/>
                  </a:cubicBezTo>
                  <a:cubicBezTo>
                    <a:pt x="533" y="452"/>
                    <a:pt x="596" y="118"/>
                    <a:pt x="613" y="0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cxnSp>
          <p:nvCxnSpPr>
            <p:cNvPr id="30" name="Straight Connector 18"/>
            <p:cNvCxnSpPr>
              <a:cxnSpLocks noChangeShapeType="1"/>
            </p:cNvCxnSpPr>
            <p:nvPr/>
          </p:nvCxnSpPr>
          <p:spPr bwMode="auto">
            <a:xfrm rot="10800000">
              <a:off x="3327400" y="1036637"/>
              <a:ext cx="2222500" cy="15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31" name="Oval 19"/>
            <p:cNvSpPr>
              <a:spLocks noChangeAspect="1" noChangeArrowheads="1"/>
            </p:cNvSpPr>
            <p:nvPr/>
          </p:nvSpPr>
          <p:spPr bwMode="auto">
            <a:xfrm rot="10800000">
              <a:off x="3327400" y="993775"/>
              <a:ext cx="92075" cy="92075"/>
            </a:xfrm>
            <a:prstGeom prst="ellipse">
              <a:avLst/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rot="10800000">
              <a:prstTxWarp prst="textNoShape">
                <a:avLst/>
              </a:prstTxWarp>
            </a:bodyPr>
            <a:lstStyle/>
            <a:p>
              <a:endParaRPr lang="fr-FR" b="1">
                <a:ea typeface="Arial" charset="0"/>
                <a:cs typeface="Arial" charset="0"/>
              </a:endParaRPr>
            </a:p>
          </p:txBody>
        </p:sp>
        <p:cxnSp>
          <p:nvCxnSpPr>
            <p:cNvPr id="33" name="Straight Connector 18"/>
            <p:cNvCxnSpPr>
              <a:cxnSpLocks noChangeShapeType="1"/>
            </p:cNvCxnSpPr>
            <p:nvPr/>
          </p:nvCxnSpPr>
          <p:spPr bwMode="auto">
            <a:xfrm rot="10800000">
              <a:off x="5175250" y="2051050"/>
              <a:ext cx="2222500" cy="15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34" name="Oval 19"/>
            <p:cNvSpPr>
              <a:spLocks noChangeAspect="1" noChangeArrowheads="1"/>
            </p:cNvSpPr>
            <p:nvPr/>
          </p:nvSpPr>
          <p:spPr bwMode="auto">
            <a:xfrm rot="10800000">
              <a:off x="5175250" y="2008187"/>
              <a:ext cx="92075" cy="92075"/>
            </a:xfrm>
            <a:prstGeom prst="ellipse">
              <a:avLst/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rot="10800000">
              <a:prstTxWarp prst="textNoShape">
                <a:avLst/>
              </a:prstTxWarp>
            </a:bodyPr>
            <a:lstStyle/>
            <a:p>
              <a:endParaRPr lang="fr-FR" b="1">
                <a:ea typeface="Arial" charset="0"/>
                <a:cs typeface="Arial" charset="0"/>
              </a:endParaRPr>
            </a:p>
          </p:txBody>
        </p:sp>
        <p:cxnSp>
          <p:nvCxnSpPr>
            <p:cNvPr id="36" name="Straight Connector 18"/>
            <p:cNvCxnSpPr>
              <a:cxnSpLocks noChangeShapeType="1"/>
            </p:cNvCxnSpPr>
            <p:nvPr/>
          </p:nvCxnSpPr>
          <p:spPr bwMode="auto">
            <a:xfrm rot="10800000">
              <a:off x="6465888" y="3706812"/>
              <a:ext cx="1306512" cy="15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37" name="Oval 19"/>
            <p:cNvSpPr>
              <a:spLocks noChangeAspect="1" noChangeArrowheads="1"/>
            </p:cNvSpPr>
            <p:nvPr/>
          </p:nvSpPr>
          <p:spPr bwMode="auto">
            <a:xfrm rot="10800000">
              <a:off x="6462713" y="3663950"/>
              <a:ext cx="92075" cy="92075"/>
            </a:xfrm>
            <a:prstGeom prst="ellipse">
              <a:avLst/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rot="10800000">
              <a:prstTxWarp prst="textNoShape">
                <a:avLst/>
              </a:prstTxWarp>
            </a:bodyPr>
            <a:lstStyle/>
            <a:p>
              <a:endParaRPr lang="fr-FR" b="1">
                <a:ea typeface="Arial" charset="0"/>
                <a:cs typeface="Arial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584036" y="762000"/>
              <a:ext cx="119776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 smtClean="0">
                  <a:solidFill>
                    <a:prstClr val="black"/>
                  </a:solidFill>
                  <a:latin typeface="Helvetica Neue Light"/>
                  <a:cs typeface="Helvetica Neue Light"/>
                </a:rPr>
                <a:t>Convex</a:t>
              </a:r>
              <a:endParaRPr lang="fr-FR" dirty="0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7489036" y="1752600"/>
              <a:ext cx="135944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 smtClean="0">
                  <a:solidFill>
                    <a:prstClr val="black"/>
                  </a:solidFill>
                  <a:latin typeface="Helvetica Neue Light"/>
                  <a:cs typeface="Helvetica Neue Light"/>
                </a:rPr>
                <a:t>Concave</a:t>
              </a:r>
              <a:endParaRPr lang="fr-FR" dirty="0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7793836" y="3433117"/>
              <a:ext cx="65915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 smtClean="0">
                  <a:solidFill>
                    <a:prstClr val="black"/>
                  </a:solidFill>
                  <a:latin typeface="Helvetica Neue Light"/>
                  <a:cs typeface="Helvetica Neue Light"/>
                </a:rPr>
                <a:t>Flat</a:t>
              </a:r>
              <a:endParaRPr lang="fr-FR" dirty="0"/>
            </a:p>
          </p:txBody>
        </p:sp>
      </p:grpSp>
      <p:grpSp>
        <p:nvGrpSpPr>
          <p:cNvPr id="29" name="Grouper 28"/>
          <p:cNvGrpSpPr/>
          <p:nvPr/>
        </p:nvGrpSpPr>
        <p:grpSpPr>
          <a:xfrm>
            <a:off x="5105400" y="1074003"/>
            <a:ext cx="4351725" cy="830997"/>
            <a:chOff x="5105400" y="1074003"/>
            <a:chExt cx="4351725" cy="830997"/>
          </a:xfrm>
        </p:grpSpPr>
        <p:sp>
          <p:nvSpPr>
            <p:cNvPr id="23" name="Rectangle à coins arrondis 22"/>
            <p:cNvSpPr/>
            <p:nvPr/>
          </p:nvSpPr>
          <p:spPr>
            <a:xfrm>
              <a:off x="5105400" y="1108234"/>
              <a:ext cx="1371600" cy="720566"/>
            </a:xfrm>
            <a:prstGeom prst="roundRect">
              <a:avLst/>
            </a:prstGeom>
            <a:noFill/>
            <a:ln w="50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6553200" y="1074003"/>
              <a:ext cx="290392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 smtClean="0">
                  <a:solidFill>
                    <a:schemeClr val="accent4"/>
                  </a:solidFill>
                  <a:latin typeface="Helvetica Neue Light"/>
                  <a:cs typeface="Helvetica Neue Light"/>
                </a:rPr>
                <a:t>minimum spread and offset</a:t>
              </a:r>
              <a:endParaRPr lang="fr-FR" sz="2400" b="1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27" name="Grouper 26"/>
          <p:cNvGrpSpPr/>
          <p:nvPr/>
        </p:nvGrpSpPr>
        <p:grpSpPr>
          <a:xfrm>
            <a:off x="6781800" y="1953637"/>
            <a:ext cx="2516291" cy="1620560"/>
            <a:chOff x="6781800" y="1953637"/>
            <a:chExt cx="2516291" cy="1620560"/>
          </a:xfrm>
        </p:grpSpPr>
        <p:sp>
          <p:nvSpPr>
            <p:cNvPr id="25" name="Rectangle à coins arrondis 24"/>
            <p:cNvSpPr/>
            <p:nvPr/>
          </p:nvSpPr>
          <p:spPr>
            <a:xfrm>
              <a:off x="6814476" y="1953637"/>
              <a:ext cx="1371600" cy="720566"/>
            </a:xfrm>
            <a:prstGeom prst="roundRect">
              <a:avLst/>
            </a:prstGeom>
            <a:noFill/>
            <a:ln w="50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6781800" y="2743200"/>
              <a:ext cx="2516291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 smtClean="0">
                  <a:solidFill>
                    <a:schemeClr val="accent4"/>
                  </a:solidFill>
                  <a:latin typeface="Helvetica Neue Light"/>
                  <a:cs typeface="Helvetica Neue Light"/>
                </a:rPr>
                <a:t>need a specific device</a:t>
              </a:r>
              <a:endParaRPr lang="fr-FR" sz="2400" b="1" dirty="0">
                <a:solidFill>
                  <a:schemeClr val="accent4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Screen shot 2010-10-24 at 22.12.4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28600"/>
            <a:ext cx="9144000" cy="7534656"/>
          </a:xfrm>
          <a:prstGeom prst="rect">
            <a:avLst/>
          </a:prstGeom>
        </p:spPr>
      </p:pic>
      <p:sp>
        <p:nvSpPr>
          <p:cNvPr id="5" name="TextBox 9"/>
          <p:cNvSpPr txBox="1">
            <a:spLocks noChangeArrowheads="1"/>
          </p:cNvSpPr>
          <p:nvPr/>
        </p:nvSpPr>
        <p:spPr bwMode="auto">
          <a:xfrm>
            <a:off x="0" y="5048250"/>
            <a:ext cx="9144000" cy="646331"/>
          </a:xfrm>
          <a:prstGeom prst="rect">
            <a:avLst/>
          </a:prstGeom>
          <a:solidFill>
            <a:schemeClr val="tx1">
              <a:alpha val="59999"/>
            </a:schemeClr>
          </a:solidFill>
          <a:ln w="9525">
            <a:noFill/>
            <a:miter lim="800000"/>
            <a:headEnd/>
            <a:tailEnd/>
          </a:ln>
        </p:spPr>
        <p:txBody>
          <a:bodyPr lIns="216000">
            <a:prstTxWarp prst="textNoShape">
              <a:avLst/>
            </a:prstTxWarp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t</a:t>
            </a:r>
            <a:r>
              <a:rPr lang="en-US" sz="3600" b="0" dirty="0" smtClean="0">
                <a:solidFill>
                  <a:schemeClr val="bg1"/>
                </a:solidFill>
              </a:rPr>
              <a:t>racking and projection</a:t>
            </a:r>
            <a:endParaRPr lang="en-US" sz="3600" dirty="0">
              <a:solidFill>
                <a:srgbClr val="FF99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4140" y="6096000"/>
            <a:ext cx="442183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 smtClean="0">
                <a:solidFill>
                  <a:srgbClr val="FFFFFF"/>
                </a:solidFill>
                <a:latin typeface="Helvetica Neue Light"/>
                <a:ea typeface="+mj-ea"/>
                <a:cs typeface="Helvetica Neue Light"/>
              </a:rPr>
              <a:t>Paper Windows [Holman 05]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/>
        </p:nvSpPr>
        <p:spPr>
          <a:xfrm>
            <a:off x="0" y="228600"/>
            <a:ext cx="899160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900" dirty="0" smtClean="0">
                <a:latin typeface="Helvetica Neue Light"/>
                <a:cs typeface="Helvetica Neue Light"/>
              </a:rPr>
              <a:t>where on the curvatures?</a:t>
            </a:r>
            <a:endParaRPr lang="en-US" sz="2900" dirty="0">
              <a:latin typeface="Helvetica Neue Light"/>
              <a:cs typeface="Helvetica Neue Light"/>
            </a:endParaRPr>
          </a:p>
        </p:txBody>
      </p:sp>
      <p:grpSp>
        <p:nvGrpSpPr>
          <p:cNvPr id="2" name="Grouper 21"/>
          <p:cNvGrpSpPr/>
          <p:nvPr/>
        </p:nvGrpSpPr>
        <p:grpSpPr>
          <a:xfrm>
            <a:off x="609757" y="1207717"/>
            <a:ext cx="7391400" cy="5321296"/>
            <a:chOff x="381000" y="762000"/>
            <a:chExt cx="8467481" cy="6096000"/>
          </a:xfrm>
        </p:grpSpPr>
        <p:sp>
          <p:nvSpPr>
            <p:cNvPr id="12" name="Freeform 3"/>
            <p:cNvSpPr>
              <a:spLocks/>
            </p:cNvSpPr>
            <p:nvPr/>
          </p:nvSpPr>
          <p:spPr bwMode="auto">
            <a:xfrm>
              <a:off x="381000" y="836612"/>
              <a:ext cx="6542088" cy="6021388"/>
            </a:xfrm>
            <a:custGeom>
              <a:avLst/>
              <a:gdLst/>
              <a:ahLst/>
              <a:cxnLst>
                <a:cxn ang="0">
                  <a:pos x="1007" y="2931"/>
                </a:cxn>
                <a:cxn ang="0">
                  <a:pos x="178" y="1282"/>
                </a:cxn>
                <a:cxn ang="0">
                  <a:pos x="1413" y="154"/>
                </a:cxn>
                <a:cxn ang="0">
                  <a:pos x="1882" y="17"/>
                </a:cxn>
                <a:cxn ang="0">
                  <a:pos x="2316" y="118"/>
                </a:cxn>
                <a:cxn ang="0">
                  <a:pos x="2785" y="261"/>
                </a:cxn>
                <a:cxn ang="0">
                  <a:pos x="3939" y="1430"/>
                </a:cxn>
                <a:cxn ang="0">
                  <a:pos x="3710" y="2864"/>
                </a:cxn>
                <a:cxn ang="0">
                  <a:pos x="2735" y="3651"/>
                </a:cxn>
                <a:cxn ang="0">
                  <a:pos x="1727" y="3507"/>
                </a:cxn>
                <a:cxn ang="0">
                  <a:pos x="2159" y="2883"/>
                </a:cxn>
                <a:cxn ang="0">
                  <a:pos x="3322" y="2782"/>
                </a:cxn>
                <a:cxn ang="0">
                  <a:pos x="3119" y="1443"/>
                </a:cxn>
                <a:cxn ang="0">
                  <a:pos x="1727" y="771"/>
                </a:cxn>
                <a:cxn ang="0">
                  <a:pos x="636" y="1266"/>
                </a:cxn>
                <a:cxn ang="0">
                  <a:pos x="1570" y="2471"/>
                </a:cxn>
                <a:cxn ang="0">
                  <a:pos x="1007" y="2931"/>
                </a:cxn>
              </a:cxnLst>
              <a:rect l="0" t="0" r="r" b="b"/>
              <a:pathLst>
                <a:path w="4121" h="3793">
                  <a:moveTo>
                    <a:pt x="1007" y="2931"/>
                  </a:moveTo>
                  <a:cubicBezTo>
                    <a:pt x="312" y="2741"/>
                    <a:pt x="0" y="1959"/>
                    <a:pt x="178" y="1282"/>
                  </a:cubicBezTo>
                  <a:cubicBezTo>
                    <a:pt x="356" y="605"/>
                    <a:pt x="1136" y="366"/>
                    <a:pt x="1413" y="154"/>
                  </a:cubicBezTo>
                  <a:cubicBezTo>
                    <a:pt x="1568" y="65"/>
                    <a:pt x="1735" y="29"/>
                    <a:pt x="1882" y="17"/>
                  </a:cubicBezTo>
                  <a:cubicBezTo>
                    <a:pt x="2028" y="0"/>
                    <a:pt x="2166" y="88"/>
                    <a:pt x="2316" y="118"/>
                  </a:cubicBezTo>
                  <a:lnTo>
                    <a:pt x="2785" y="261"/>
                  </a:lnTo>
                  <a:cubicBezTo>
                    <a:pt x="3284" y="439"/>
                    <a:pt x="3808" y="991"/>
                    <a:pt x="3939" y="1430"/>
                  </a:cubicBezTo>
                  <a:cubicBezTo>
                    <a:pt x="4121" y="2048"/>
                    <a:pt x="3911" y="2494"/>
                    <a:pt x="3710" y="2864"/>
                  </a:cubicBezTo>
                  <a:cubicBezTo>
                    <a:pt x="3509" y="3234"/>
                    <a:pt x="3065" y="3544"/>
                    <a:pt x="2735" y="3651"/>
                  </a:cubicBezTo>
                  <a:cubicBezTo>
                    <a:pt x="2735" y="3651"/>
                    <a:pt x="1999" y="3793"/>
                    <a:pt x="1727" y="3507"/>
                  </a:cubicBezTo>
                  <a:cubicBezTo>
                    <a:pt x="1564" y="3252"/>
                    <a:pt x="1976" y="2835"/>
                    <a:pt x="2159" y="2883"/>
                  </a:cubicBezTo>
                  <a:cubicBezTo>
                    <a:pt x="2375" y="2994"/>
                    <a:pt x="3162" y="3022"/>
                    <a:pt x="3322" y="2782"/>
                  </a:cubicBezTo>
                  <a:cubicBezTo>
                    <a:pt x="3482" y="2542"/>
                    <a:pt x="3580" y="1944"/>
                    <a:pt x="3119" y="1443"/>
                  </a:cubicBezTo>
                  <a:cubicBezTo>
                    <a:pt x="2658" y="942"/>
                    <a:pt x="2219" y="812"/>
                    <a:pt x="1727" y="771"/>
                  </a:cubicBezTo>
                  <a:cubicBezTo>
                    <a:pt x="1235" y="730"/>
                    <a:pt x="662" y="983"/>
                    <a:pt x="636" y="1266"/>
                  </a:cubicBezTo>
                  <a:cubicBezTo>
                    <a:pt x="610" y="1549"/>
                    <a:pt x="1124" y="2341"/>
                    <a:pt x="1570" y="2471"/>
                  </a:cubicBezTo>
                  <a:cubicBezTo>
                    <a:pt x="1682" y="2636"/>
                    <a:pt x="1088" y="2947"/>
                    <a:pt x="1007" y="2931"/>
                  </a:cubicBezTo>
                  <a:close/>
                </a:path>
              </a:pathLst>
            </a:custGeom>
            <a:solidFill>
              <a:schemeClr val="bg1"/>
            </a:solidFill>
            <a:ln w="381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" name="Freeform 4"/>
            <p:cNvSpPr>
              <a:spLocks/>
            </p:cNvSpPr>
            <p:nvPr/>
          </p:nvSpPr>
          <p:spPr bwMode="auto">
            <a:xfrm>
              <a:off x="1958975" y="4705350"/>
              <a:ext cx="904875" cy="781050"/>
            </a:xfrm>
            <a:custGeom>
              <a:avLst/>
              <a:gdLst/>
              <a:ahLst/>
              <a:cxnLst>
                <a:cxn ang="0">
                  <a:pos x="0" y="492"/>
                </a:cxn>
                <a:cxn ang="0">
                  <a:pos x="253" y="134"/>
                </a:cxn>
                <a:cxn ang="0">
                  <a:pos x="570" y="39"/>
                </a:cxn>
              </a:cxnLst>
              <a:rect l="0" t="0" r="r" b="b"/>
              <a:pathLst>
                <a:path w="570" h="492">
                  <a:moveTo>
                    <a:pt x="0" y="492"/>
                  </a:moveTo>
                  <a:cubicBezTo>
                    <a:pt x="0" y="263"/>
                    <a:pt x="155" y="214"/>
                    <a:pt x="253" y="134"/>
                  </a:cubicBezTo>
                  <a:cubicBezTo>
                    <a:pt x="348" y="58"/>
                    <a:pt x="504" y="0"/>
                    <a:pt x="570" y="3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927100" y="2833687"/>
              <a:ext cx="1489075" cy="2447925"/>
            </a:xfrm>
            <a:custGeom>
              <a:avLst/>
              <a:gdLst/>
              <a:ahLst/>
              <a:cxnLst>
                <a:cxn ang="0">
                  <a:pos x="938" y="1542"/>
                </a:cxn>
                <a:cxn ang="0">
                  <a:pos x="897" y="1313"/>
                </a:cxn>
                <a:cxn ang="0">
                  <a:pos x="143" y="0"/>
                </a:cxn>
              </a:cxnLst>
              <a:rect l="0" t="0" r="r" b="b"/>
              <a:pathLst>
                <a:path w="938" h="1542">
                  <a:moveTo>
                    <a:pt x="938" y="1542"/>
                  </a:moveTo>
                  <a:lnTo>
                    <a:pt x="897" y="1313"/>
                  </a:lnTo>
                  <a:cubicBezTo>
                    <a:pt x="597" y="1230"/>
                    <a:pt x="0" y="440"/>
                    <a:pt x="143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823913" y="2365375"/>
              <a:ext cx="927100" cy="1128712"/>
            </a:xfrm>
            <a:custGeom>
              <a:avLst/>
              <a:gdLst/>
              <a:ahLst/>
              <a:cxnLst>
                <a:cxn ang="0">
                  <a:pos x="0" y="711"/>
                </a:cxn>
                <a:cxn ang="0">
                  <a:pos x="160" y="349"/>
                </a:cxn>
                <a:cxn ang="0">
                  <a:pos x="584" y="0"/>
                </a:cxn>
              </a:cxnLst>
              <a:rect l="0" t="0" r="r" b="b"/>
              <a:pathLst>
                <a:path w="584" h="711">
                  <a:moveTo>
                    <a:pt x="0" y="711"/>
                  </a:moveTo>
                  <a:cubicBezTo>
                    <a:pt x="26" y="651"/>
                    <a:pt x="63" y="467"/>
                    <a:pt x="160" y="349"/>
                  </a:cubicBezTo>
                  <a:cubicBezTo>
                    <a:pt x="305" y="130"/>
                    <a:pt x="496" y="73"/>
                    <a:pt x="584" y="0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" name="Freeform 7"/>
            <p:cNvSpPr>
              <a:spLocks/>
            </p:cNvSpPr>
            <p:nvPr/>
          </p:nvSpPr>
          <p:spPr bwMode="auto">
            <a:xfrm>
              <a:off x="2916238" y="808037"/>
              <a:ext cx="717550" cy="1252538"/>
            </a:xfrm>
            <a:custGeom>
              <a:avLst/>
              <a:gdLst/>
              <a:ahLst/>
              <a:cxnLst>
                <a:cxn ang="0">
                  <a:pos x="82" y="789"/>
                </a:cxn>
                <a:cxn ang="0">
                  <a:pos x="89" y="421"/>
                </a:cxn>
                <a:cxn ang="0">
                  <a:pos x="232" y="71"/>
                </a:cxn>
                <a:cxn ang="0">
                  <a:pos x="452" y="65"/>
                </a:cxn>
              </a:cxnLst>
              <a:rect l="0" t="0" r="r" b="b"/>
              <a:pathLst>
                <a:path w="452" h="789">
                  <a:moveTo>
                    <a:pt x="82" y="789"/>
                  </a:moveTo>
                  <a:cubicBezTo>
                    <a:pt x="0" y="647"/>
                    <a:pt x="64" y="541"/>
                    <a:pt x="89" y="421"/>
                  </a:cubicBezTo>
                  <a:cubicBezTo>
                    <a:pt x="114" y="301"/>
                    <a:pt x="137" y="142"/>
                    <a:pt x="232" y="71"/>
                  </a:cubicBezTo>
                  <a:cubicBezTo>
                    <a:pt x="327" y="0"/>
                    <a:pt x="406" y="66"/>
                    <a:pt x="452" y="65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881063" y="904875"/>
              <a:ext cx="5541962" cy="5021262"/>
            </a:xfrm>
            <a:custGeom>
              <a:avLst/>
              <a:gdLst/>
              <a:ahLst/>
              <a:cxnLst>
                <a:cxn ang="0">
                  <a:pos x="0" y="924"/>
                </a:cxn>
                <a:cxn ang="0">
                  <a:pos x="249" y="669"/>
                </a:cxn>
                <a:cxn ang="0">
                  <a:pos x="740" y="440"/>
                </a:cxn>
                <a:cxn ang="0">
                  <a:pos x="1556" y="8"/>
                </a:cxn>
                <a:cxn ang="0">
                  <a:pos x="2507" y="694"/>
                </a:cxn>
                <a:cxn ang="0">
                  <a:pos x="3092" y="920"/>
                </a:cxn>
                <a:cxn ang="0">
                  <a:pos x="3450" y="1518"/>
                </a:cxn>
                <a:cxn ang="0">
                  <a:pos x="3491" y="2296"/>
                </a:cxn>
                <a:cxn ang="0">
                  <a:pos x="3361" y="2783"/>
                </a:cxn>
                <a:cxn ang="0">
                  <a:pos x="3141" y="3163"/>
                </a:cxn>
              </a:cxnLst>
              <a:rect l="0" t="0" r="r" b="b"/>
              <a:pathLst>
                <a:path w="3491" h="3163">
                  <a:moveTo>
                    <a:pt x="0" y="924"/>
                  </a:moveTo>
                  <a:cubicBezTo>
                    <a:pt x="56" y="820"/>
                    <a:pt x="57" y="863"/>
                    <a:pt x="249" y="669"/>
                  </a:cubicBezTo>
                  <a:cubicBezTo>
                    <a:pt x="394" y="517"/>
                    <a:pt x="524" y="568"/>
                    <a:pt x="740" y="440"/>
                  </a:cubicBezTo>
                  <a:cubicBezTo>
                    <a:pt x="1044" y="306"/>
                    <a:pt x="1247" y="16"/>
                    <a:pt x="1556" y="8"/>
                  </a:cubicBezTo>
                  <a:cubicBezTo>
                    <a:pt x="1865" y="0"/>
                    <a:pt x="2251" y="542"/>
                    <a:pt x="2507" y="694"/>
                  </a:cubicBezTo>
                  <a:cubicBezTo>
                    <a:pt x="2763" y="846"/>
                    <a:pt x="2935" y="783"/>
                    <a:pt x="3092" y="920"/>
                  </a:cubicBezTo>
                  <a:cubicBezTo>
                    <a:pt x="3249" y="1057"/>
                    <a:pt x="3384" y="1289"/>
                    <a:pt x="3450" y="1518"/>
                  </a:cubicBezTo>
                  <a:cubicBezTo>
                    <a:pt x="3468" y="1595"/>
                    <a:pt x="3491" y="2296"/>
                    <a:pt x="3491" y="2296"/>
                  </a:cubicBezTo>
                  <a:cubicBezTo>
                    <a:pt x="3476" y="2507"/>
                    <a:pt x="3419" y="2639"/>
                    <a:pt x="3361" y="2783"/>
                  </a:cubicBezTo>
                  <a:cubicBezTo>
                    <a:pt x="3303" y="2927"/>
                    <a:pt x="3232" y="3045"/>
                    <a:pt x="3141" y="3163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" name="Freeform 9"/>
            <p:cNvSpPr>
              <a:spLocks/>
            </p:cNvSpPr>
            <p:nvPr/>
          </p:nvSpPr>
          <p:spPr bwMode="auto">
            <a:xfrm>
              <a:off x="4319588" y="1571625"/>
              <a:ext cx="1198562" cy="923925"/>
            </a:xfrm>
            <a:custGeom>
              <a:avLst/>
              <a:gdLst/>
              <a:ahLst/>
              <a:cxnLst>
                <a:cxn ang="0">
                  <a:pos x="126" y="582"/>
                </a:cxn>
                <a:cxn ang="0">
                  <a:pos x="453" y="303"/>
                </a:cxn>
                <a:cxn ang="0">
                  <a:pos x="755" y="59"/>
                </a:cxn>
              </a:cxnLst>
              <a:rect l="0" t="0" r="r" b="b"/>
              <a:pathLst>
                <a:path w="755" h="582">
                  <a:moveTo>
                    <a:pt x="126" y="582"/>
                  </a:moveTo>
                  <a:cubicBezTo>
                    <a:pt x="0" y="224"/>
                    <a:pt x="348" y="390"/>
                    <a:pt x="453" y="303"/>
                  </a:cubicBezTo>
                  <a:cubicBezTo>
                    <a:pt x="558" y="216"/>
                    <a:pt x="684" y="0"/>
                    <a:pt x="755" y="5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3351213" y="5514975"/>
              <a:ext cx="2293937" cy="457200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624" y="272"/>
                </a:cxn>
                <a:cxn ang="0">
                  <a:pos x="1445" y="0"/>
                </a:cxn>
              </a:cxnLst>
              <a:rect l="0" t="0" r="r" b="b"/>
              <a:pathLst>
                <a:path w="1445" h="288">
                  <a:moveTo>
                    <a:pt x="0" y="80"/>
                  </a:moveTo>
                  <a:cubicBezTo>
                    <a:pt x="164" y="200"/>
                    <a:pt x="384" y="288"/>
                    <a:pt x="624" y="272"/>
                  </a:cubicBezTo>
                  <a:cubicBezTo>
                    <a:pt x="865" y="259"/>
                    <a:pt x="1285" y="210"/>
                    <a:pt x="1445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" name="Freeform 11"/>
            <p:cNvSpPr>
              <a:spLocks/>
            </p:cNvSpPr>
            <p:nvPr/>
          </p:nvSpPr>
          <p:spPr bwMode="auto">
            <a:xfrm>
              <a:off x="4876800" y="4684712"/>
              <a:ext cx="973138" cy="1628775"/>
            </a:xfrm>
            <a:custGeom>
              <a:avLst/>
              <a:gdLst/>
              <a:ahLst/>
              <a:cxnLst>
                <a:cxn ang="0">
                  <a:pos x="0" y="1026"/>
                </a:cxn>
                <a:cxn ang="0">
                  <a:pos x="431" y="623"/>
                </a:cxn>
                <a:cxn ang="0">
                  <a:pos x="613" y="0"/>
                </a:cxn>
              </a:cxnLst>
              <a:rect l="0" t="0" r="r" b="b"/>
              <a:pathLst>
                <a:path w="613" h="1026">
                  <a:moveTo>
                    <a:pt x="0" y="1026"/>
                  </a:moveTo>
                  <a:cubicBezTo>
                    <a:pt x="282" y="944"/>
                    <a:pt x="329" y="794"/>
                    <a:pt x="431" y="623"/>
                  </a:cubicBezTo>
                  <a:cubicBezTo>
                    <a:pt x="533" y="452"/>
                    <a:pt x="596" y="118"/>
                    <a:pt x="613" y="0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cxnSp>
          <p:nvCxnSpPr>
            <p:cNvPr id="30" name="Straight Connector 18"/>
            <p:cNvCxnSpPr>
              <a:cxnSpLocks noChangeShapeType="1"/>
            </p:cNvCxnSpPr>
            <p:nvPr/>
          </p:nvCxnSpPr>
          <p:spPr bwMode="auto">
            <a:xfrm rot="10800000">
              <a:off x="3327400" y="1036637"/>
              <a:ext cx="2222500" cy="15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31" name="Oval 19"/>
            <p:cNvSpPr>
              <a:spLocks noChangeAspect="1" noChangeArrowheads="1"/>
            </p:cNvSpPr>
            <p:nvPr/>
          </p:nvSpPr>
          <p:spPr bwMode="auto">
            <a:xfrm rot="10800000">
              <a:off x="3327400" y="993775"/>
              <a:ext cx="92075" cy="92075"/>
            </a:xfrm>
            <a:prstGeom prst="ellipse">
              <a:avLst/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rot="10800000">
              <a:prstTxWarp prst="textNoShape">
                <a:avLst/>
              </a:prstTxWarp>
            </a:bodyPr>
            <a:lstStyle/>
            <a:p>
              <a:endParaRPr lang="fr-FR" b="1">
                <a:ea typeface="Arial" charset="0"/>
                <a:cs typeface="Arial" charset="0"/>
              </a:endParaRPr>
            </a:p>
          </p:txBody>
        </p:sp>
        <p:cxnSp>
          <p:nvCxnSpPr>
            <p:cNvPr id="33" name="Straight Connector 18"/>
            <p:cNvCxnSpPr>
              <a:cxnSpLocks noChangeShapeType="1"/>
            </p:cNvCxnSpPr>
            <p:nvPr/>
          </p:nvCxnSpPr>
          <p:spPr bwMode="auto">
            <a:xfrm rot="10800000">
              <a:off x="5175250" y="2051050"/>
              <a:ext cx="2222500" cy="15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34" name="Oval 19"/>
            <p:cNvSpPr>
              <a:spLocks noChangeAspect="1" noChangeArrowheads="1"/>
            </p:cNvSpPr>
            <p:nvPr/>
          </p:nvSpPr>
          <p:spPr bwMode="auto">
            <a:xfrm rot="10800000">
              <a:off x="5175250" y="2008187"/>
              <a:ext cx="92075" cy="92075"/>
            </a:xfrm>
            <a:prstGeom prst="ellipse">
              <a:avLst/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rot="10800000">
              <a:prstTxWarp prst="textNoShape">
                <a:avLst/>
              </a:prstTxWarp>
            </a:bodyPr>
            <a:lstStyle/>
            <a:p>
              <a:endParaRPr lang="fr-FR" b="1">
                <a:ea typeface="Arial" charset="0"/>
                <a:cs typeface="Arial" charset="0"/>
              </a:endParaRPr>
            </a:p>
          </p:txBody>
        </p:sp>
        <p:cxnSp>
          <p:nvCxnSpPr>
            <p:cNvPr id="36" name="Straight Connector 18"/>
            <p:cNvCxnSpPr>
              <a:cxnSpLocks noChangeShapeType="1"/>
            </p:cNvCxnSpPr>
            <p:nvPr/>
          </p:nvCxnSpPr>
          <p:spPr bwMode="auto">
            <a:xfrm rot="10800000">
              <a:off x="6465888" y="3706812"/>
              <a:ext cx="1306512" cy="15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37" name="Oval 19"/>
            <p:cNvSpPr>
              <a:spLocks noChangeAspect="1" noChangeArrowheads="1"/>
            </p:cNvSpPr>
            <p:nvPr/>
          </p:nvSpPr>
          <p:spPr bwMode="auto">
            <a:xfrm rot="10800000">
              <a:off x="6462713" y="3663950"/>
              <a:ext cx="92075" cy="92075"/>
            </a:xfrm>
            <a:prstGeom prst="ellipse">
              <a:avLst/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rot="10800000">
              <a:prstTxWarp prst="textNoShape">
                <a:avLst/>
              </a:prstTxWarp>
            </a:bodyPr>
            <a:lstStyle/>
            <a:p>
              <a:endParaRPr lang="fr-FR" b="1">
                <a:ea typeface="Arial" charset="0"/>
                <a:cs typeface="Arial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584036" y="762000"/>
              <a:ext cx="119776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 smtClean="0">
                  <a:solidFill>
                    <a:prstClr val="black"/>
                  </a:solidFill>
                  <a:latin typeface="Helvetica Neue Light"/>
                  <a:cs typeface="Helvetica Neue Light"/>
                </a:rPr>
                <a:t>Convex</a:t>
              </a:r>
              <a:endParaRPr lang="fr-FR" dirty="0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7489036" y="1752600"/>
              <a:ext cx="135944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 smtClean="0">
                  <a:solidFill>
                    <a:prstClr val="black"/>
                  </a:solidFill>
                  <a:latin typeface="Helvetica Neue Light"/>
                  <a:cs typeface="Helvetica Neue Light"/>
                </a:rPr>
                <a:t>Concave</a:t>
              </a:r>
              <a:endParaRPr lang="fr-FR" dirty="0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7793836" y="3433117"/>
              <a:ext cx="65915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 smtClean="0">
                  <a:solidFill>
                    <a:prstClr val="black"/>
                  </a:solidFill>
                  <a:latin typeface="Helvetica Neue Light"/>
                  <a:cs typeface="Helvetica Neue Light"/>
                </a:rPr>
                <a:t>Flat</a:t>
              </a:r>
              <a:endParaRPr lang="fr-FR" dirty="0"/>
            </a:p>
          </p:txBody>
        </p:sp>
      </p:grpSp>
      <p:grpSp>
        <p:nvGrpSpPr>
          <p:cNvPr id="32" name="Grouper 31"/>
          <p:cNvGrpSpPr/>
          <p:nvPr/>
        </p:nvGrpSpPr>
        <p:grpSpPr>
          <a:xfrm>
            <a:off x="6781800" y="1953637"/>
            <a:ext cx="2516291" cy="1251228"/>
            <a:chOff x="6781800" y="1953637"/>
            <a:chExt cx="2516291" cy="1251228"/>
          </a:xfrm>
        </p:grpSpPr>
        <p:sp>
          <p:nvSpPr>
            <p:cNvPr id="25" name="Rectangle à coins arrondis 24"/>
            <p:cNvSpPr/>
            <p:nvPr/>
          </p:nvSpPr>
          <p:spPr>
            <a:xfrm>
              <a:off x="6814476" y="1953637"/>
              <a:ext cx="1371600" cy="720566"/>
            </a:xfrm>
            <a:prstGeom prst="roundRect">
              <a:avLst/>
            </a:prstGeom>
            <a:noFill/>
            <a:ln w="50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6781800" y="2743200"/>
              <a:ext cx="251629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 smtClean="0">
                  <a:solidFill>
                    <a:schemeClr val="accent4"/>
                  </a:solidFill>
                  <a:latin typeface="Helvetica Neue Light"/>
                  <a:cs typeface="Helvetica Neue Light"/>
                </a:rPr>
                <a:t>downhill slopes</a:t>
              </a:r>
              <a:endParaRPr lang="fr-FR" sz="2400" b="1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29" name="Grouper 28"/>
          <p:cNvGrpSpPr/>
          <p:nvPr/>
        </p:nvGrpSpPr>
        <p:grpSpPr>
          <a:xfrm>
            <a:off x="5105400" y="1108234"/>
            <a:ext cx="4351725" cy="720566"/>
            <a:chOff x="5105400" y="1108234"/>
            <a:chExt cx="4351725" cy="720566"/>
          </a:xfrm>
        </p:grpSpPr>
        <p:sp>
          <p:nvSpPr>
            <p:cNvPr id="24" name="Rectangle 23"/>
            <p:cNvSpPr/>
            <p:nvPr/>
          </p:nvSpPr>
          <p:spPr>
            <a:xfrm>
              <a:off x="6553200" y="1214735"/>
              <a:ext cx="29039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 smtClean="0">
                  <a:solidFill>
                    <a:schemeClr val="accent4"/>
                  </a:solidFill>
                  <a:latin typeface="Helvetica Neue Light"/>
                  <a:cs typeface="Helvetica Neue Light"/>
                </a:rPr>
                <a:t>all over</a:t>
              </a:r>
              <a:endParaRPr lang="fr-FR" sz="2400" b="1" dirty="0">
                <a:solidFill>
                  <a:schemeClr val="accent4"/>
                </a:solidFill>
              </a:endParaRPr>
            </a:p>
          </p:txBody>
        </p:sp>
        <p:sp>
          <p:nvSpPr>
            <p:cNvPr id="27" name="Rectangle à coins arrondis 26"/>
            <p:cNvSpPr/>
            <p:nvPr/>
          </p:nvSpPr>
          <p:spPr>
            <a:xfrm>
              <a:off x="5105400" y="1108234"/>
              <a:ext cx="1371600" cy="720566"/>
            </a:xfrm>
            <a:prstGeom prst="roundRect">
              <a:avLst/>
            </a:prstGeom>
            <a:noFill/>
            <a:ln w="50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7"/>
          <p:cNvSpPr>
            <a:spLocks noGrp="1"/>
          </p:cNvSpPr>
          <p:nvPr>
            <p:ph type="title"/>
          </p:nvPr>
        </p:nvSpPr>
        <p:spPr>
          <a:xfrm>
            <a:off x="152400" y="3581400"/>
            <a:ext cx="8839200" cy="1508125"/>
          </a:xfrm>
        </p:spPr>
        <p:txBody>
          <a:bodyPr>
            <a:noAutofit/>
          </a:bodyPr>
          <a:lstStyle/>
          <a:p>
            <a:pPr algn="r" eaLnBrk="1" hangingPunct="1">
              <a:defRPr/>
            </a:pPr>
            <a:r>
              <a:rPr lang="en-US" sz="5000" dirty="0" smtClean="0">
                <a:solidFill>
                  <a:schemeClr val="bg1">
                    <a:lumMod val="65000"/>
                  </a:schemeClr>
                </a:solidFill>
                <a:latin typeface="Helvetica Neue Light"/>
                <a:cs typeface="Helvetica Neue Light"/>
              </a:rPr>
              <a:t>what next?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427806" y="4261991"/>
            <a:ext cx="2030394" cy="5386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900" dirty="0" smtClean="0">
                <a:latin typeface="Helvetica Neue Light"/>
                <a:cs typeface="Helvetica Neue Light"/>
              </a:rPr>
              <a:t>Other tasks</a:t>
            </a:r>
          </a:p>
        </p:txBody>
      </p:sp>
      <p:pic>
        <p:nvPicPr>
          <p:cNvPr id="16" name="Image 15" descr="Other task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4350" y="1269399"/>
            <a:ext cx="2355056" cy="3276600"/>
          </a:xfrm>
          <a:prstGeom prst="rect">
            <a:avLst/>
          </a:prstGeom>
        </p:spPr>
      </p:pic>
      <p:pic>
        <p:nvPicPr>
          <p:cNvPr id="23" name="Image 22" descr="Arbitrary shapes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8185" y="2057400"/>
            <a:ext cx="1440815" cy="2423697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866829" y="1752600"/>
            <a:ext cx="2340556" cy="5386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900" dirty="0" smtClean="0">
                <a:latin typeface="Helvetica Neue Light"/>
                <a:cs typeface="Helvetica Neue Light"/>
              </a:rPr>
              <a:t>Other shapes </a:t>
            </a:r>
          </a:p>
        </p:txBody>
      </p:sp>
      <p:pic>
        <p:nvPicPr>
          <p:cNvPr id="6" name="Image 5" descr="Screen shot 2011-05-02 at 09.50.2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9402" y="0"/>
            <a:ext cx="9173402" cy="6858000"/>
          </a:xfrm>
          <a:prstGeom prst="rect">
            <a:avLst/>
          </a:prstGeom>
        </p:spPr>
      </p:pic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0" y="5048250"/>
            <a:ext cx="9144000" cy="646331"/>
          </a:xfrm>
          <a:prstGeom prst="rect">
            <a:avLst/>
          </a:prstGeom>
          <a:solidFill>
            <a:schemeClr val="tx1">
              <a:alpha val="59999"/>
            </a:schemeClr>
          </a:solidFill>
          <a:ln w="9525">
            <a:noFill/>
            <a:miter lim="800000"/>
            <a:headEnd/>
            <a:tailEnd/>
          </a:ln>
        </p:spPr>
        <p:txBody>
          <a:bodyPr lIns="216000">
            <a:prstTxWarp prst="textNoShape">
              <a:avLst/>
            </a:prstTxWarp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other shapes such as edges</a:t>
            </a:r>
            <a:endParaRPr lang="en-US" sz="3600" dirty="0">
              <a:solidFill>
                <a:srgbClr val="FF99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Rollerphone-futuristic-gadget-Alexey-Chugunnikov-0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94576"/>
          </a:xfrm>
          <a:prstGeom prst="rect">
            <a:avLst/>
          </a:prstGeom>
        </p:spPr>
      </p:pic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0" y="5048250"/>
            <a:ext cx="9144000" cy="646331"/>
          </a:xfrm>
          <a:prstGeom prst="rect">
            <a:avLst/>
          </a:prstGeom>
          <a:solidFill>
            <a:schemeClr val="tx1">
              <a:alpha val="59999"/>
            </a:schemeClr>
          </a:solidFill>
          <a:ln w="9525">
            <a:noFill/>
            <a:miter lim="800000"/>
            <a:headEnd/>
            <a:tailEnd/>
          </a:ln>
        </p:spPr>
        <p:txBody>
          <a:bodyPr lIns="216000">
            <a:prstTxWarp prst="textNoShape">
              <a:avLst/>
            </a:prstTxWarp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other tasks such as sliding</a:t>
            </a:r>
            <a:endParaRPr lang="en-US" sz="3600" dirty="0">
              <a:solidFill>
                <a:srgbClr val="FF9900"/>
              </a:solidFill>
            </a:endParaRPr>
          </a:p>
        </p:txBody>
      </p:sp>
      <p:sp>
        <p:nvSpPr>
          <p:cNvPr id="5" name="Flèche vers la droite 4"/>
          <p:cNvSpPr/>
          <p:nvPr/>
        </p:nvSpPr>
        <p:spPr>
          <a:xfrm rot="18000000">
            <a:off x="3417607" y="3526302"/>
            <a:ext cx="1447066" cy="457200"/>
          </a:xfrm>
          <a:prstGeom prst="rightArrow">
            <a:avLst/>
          </a:prstGeom>
          <a:gradFill>
            <a:gsLst>
              <a:gs pos="0">
                <a:schemeClr val="accent4"/>
              </a:gs>
              <a:gs pos="100000">
                <a:schemeClr val="bg1">
                  <a:alpha val="39000"/>
                </a:schemeClr>
              </a:gs>
            </a:gsLst>
            <a:lin ang="1098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handDevic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9414" y="1295400"/>
            <a:ext cx="5584386" cy="5562600"/>
          </a:xfrm>
          <a:prstGeom prst="rect">
            <a:avLst/>
          </a:prstGeom>
        </p:spPr>
      </p:pic>
      <p:pic>
        <p:nvPicPr>
          <p:cNvPr id="16" name="Image 15" descr="Other task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4350" y="1269399"/>
            <a:ext cx="2355056" cy="3276600"/>
          </a:xfrm>
          <a:prstGeom prst="rect">
            <a:avLst/>
          </a:prstGeom>
        </p:spPr>
      </p:pic>
      <p:pic>
        <p:nvPicPr>
          <p:cNvPr id="23" name="Image 22" descr="Arbitrary shape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8185" y="2057400"/>
            <a:ext cx="1440815" cy="2423697"/>
          </a:xfrm>
          <a:prstGeom prst="rect">
            <a:avLst/>
          </a:prstGeom>
        </p:spPr>
      </p:pic>
      <p:pic>
        <p:nvPicPr>
          <p:cNvPr id="9" name="Image 8" descr="moxia-sphere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76400" y="-1"/>
            <a:ext cx="6123006" cy="6857767"/>
          </a:xfrm>
          <a:prstGeom prst="rect">
            <a:avLst/>
          </a:prstGeom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0" y="5048250"/>
            <a:ext cx="9144000" cy="646331"/>
          </a:xfrm>
          <a:prstGeom prst="rect">
            <a:avLst/>
          </a:prstGeom>
          <a:solidFill>
            <a:schemeClr val="tx1">
              <a:alpha val="59999"/>
            </a:schemeClr>
          </a:solidFill>
          <a:ln w="9525">
            <a:noFill/>
            <a:miter lim="800000"/>
            <a:headEnd/>
            <a:tailEnd/>
          </a:ln>
        </p:spPr>
        <p:txBody>
          <a:bodyPr lIns="216000">
            <a:prstTxWarp prst="textNoShape">
              <a:avLst/>
            </a:prstTxWarp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other hand posture such as grasping</a:t>
            </a:r>
            <a:endParaRPr lang="en-US" sz="3600" dirty="0">
              <a:solidFill>
                <a:srgbClr val="FF99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7"/>
          <p:cNvSpPr>
            <a:spLocks noGrp="1"/>
          </p:cNvSpPr>
          <p:nvPr>
            <p:ph type="title"/>
          </p:nvPr>
        </p:nvSpPr>
        <p:spPr>
          <a:xfrm>
            <a:off x="152400" y="3581400"/>
            <a:ext cx="8839200" cy="1508125"/>
          </a:xfrm>
        </p:spPr>
        <p:txBody>
          <a:bodyPr>
            <a:noAutofit/>
          </a:bodyPr>
          <a:lstStyle/>
          <a:p>
            <a:pPr algn="r" eaLnBrk="1" hangingPunct="1">
              <a:defRPr/>
            </a:pPr>
            <a:r>
              <a:rPr lang="en-US" sz="5000" dirty="0" smtClean="0">
                <a:solidFill>
                  <a:schemeClr val="bg1">
                    <a:lumMod val="65000"/>
                  </a:schemeClr>
                </a:solidFill>
                <a:latin typeface="Helvetica Neue Light"/>
                <a:cs typeface="Helvetica Neue Light"/>
              </a:rPr>
              <a:t>a bigger challenge behind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Espace réservé du contenu 4" descr="800px-Traction_avant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1" y="0"/>
            <a:ext cx="9144001" cy="6356350"/>
          </a:xfrm>
        </p:spPr>
      </p:pic>
      <p:pic>
        <p:nvPicPr>
          <p:cNvPr id="6" name="Image 5" descr="628087_1122395_3599_2376_1560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10765"/>
            <a:ext cx="9144000" cy="6036469"/>
          </a:xfrm>
          <a:prstGeom prst="rect">
            <a:avLst/>
          </a:prstGeom>
        </p:spPr>
      </p:pic>
      <p:pic>
        <p:nvPicPr>
          <p:cNvPr id="7" name="Image 6" descr="vintage-cars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0" y="5048250"/>
            <a:ext cx="9144000" cy="646331"/>
          </a:xfrm>
          <a:prstGeom prst="rect">
            <a:avLst/>
          </a:prstGeom>
          <a:solidFill>
            <a:schemeClr val="tx1">
              <a:alpha val="59999"/>
            </a:schemeClr>
          </a:solidFill>
          <a:ln w="9525">
            <a:noFill/>
            <a:miter lim="800000"/>
            <a:headEnd/>
            <a:tailEnd/>
          </a:ln>
        </p:spPr>
        <p:txBody>
          <a:bodyPr lIns="216000">
            <a:prstTxWarp prst="textNoShape">
              <a:avLst/>
            </a:prstTxWarp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history of the car industry</a:t>
            </a:r>
            <a:endParaRPr lang="en-US" sz="3600" dirty="0">
              <a:solidFill>
                <a:srgbClr val="FF99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2005-Pagani-Zonda-F-n-Wind-Tunnel-1600x12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782" y="0"/>
            <a:ext cx="9164782" cy="6858000"/>
          </a:xfrm>
          <a:prstGeom prst="rect">
            <a:avLst/>
          </a:prstGeom>
        </p:spPr>
      </p:pic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0" y="5048250"/>
            <a:ext cx="9144000" cy="646331"/>
          </a:xfrm>
          <a:prstGeom prst="rect">
            <a:avLst/>
          </a:prstGeom>
          <a:solidFill>
            <a:schemeClr val="tx1">
              <a:alpha val="59999"/>
            </a:schemeClr>
          </a:solidFill>
          <a:ln w="9525">
            <a:noFill/>
            <a:miter lim="800000"/>
            <a:headEnd/>
            <a:tailEnd/>
          </a:ln>
        </p:spPr>
        <p:txBody>
          <a:bodyPr lIns="216000">
            <a:prstTxWarp prst="textNoShape">
              <a:avLst/>
            </a:prstTxWarp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w</a:t>
            </a:r>
            <a:r>
              <a:rPr lang="en-US" sz="3600" b="0" dirty="0" smtClean="0">
                <a:solidFill>
                  <a:schemeClr val="bg1"/>
                </a:solidFill>
              </a:rPr>
              <a:t>ind tunnels as a measurement tool</a:t>
            </a:r>
            <a:endParaRPr lang="en-US" sz="3600" dirty="0">
              <a:solidFill>
                <a:srgbClr val="FF99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7"/>
          <p:cNvSpPr>
            <a:spLocks noGrp="1"/>
          </p:cNvSpPr>
          <p:nvPr>
            <p:ph type="title"/>
          </p:nvPr>
        </p:nvSpPr>
        <p:spPr>
          <a:xfrm>
            <a:off x="152400" y="3581400"/>
            <a:ext cx="8839200" cy="1508125"/>
          </a:xfrm>
        </p:spPr>
        <p:txBody>
          <a:bodyPr>
            <a:noAutofit/>
          </a:bodyPr>
          <a:lstStyle/>
          <a:p>
            <a:pPr algn="r" eaLnBrk="1" hangingPunct="1">
              <a:defRPr/>
            </a:pPr>
            <a:r>
              <a:rPr lang="en-US" sz="5000" dirty="0" smtClean="0">
                <a:solidFill>
                  <a:schemeClr val="bg1">
                    <a:lumMod val="65000"/>
                  </a:schemeClr>
                </a:solidFill>
                <a:latin typeface="Helvetica Neue Light"/>
                <a:cs typeface="Helvetica Neue Light"/>
              </a:rPr>
              <a:t>what is an “aerodynamic” mobile device?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4" name="Rectangle 8"/>
          <p:cNvSpPr>
            <a:spLocks noChangeArrowheads="1"/>
          </p:cNvSpPr>
          <p:nvPr/>
        </p:nvSpPr>
        <p:spPr bwMode="auto">
          <a:xfrm>
            <a:off x="268288" y="228600"/>
            <a:ext cx="2977160" cy="1937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6600" dirty="0" err="1" smtClean="0">
                <a:solidFill>
                  <a:schemeClr val="accent4"/>
                </a:solidFill>
              </a:rPr>
              <a:t>henning</a:t>
            </a:r>
            <a:r>
              <a:rPr lang="en-US" sz="6600" dirty="0" smtClean="0">
                <a:solidFill>
                  <a:schemeClr val="accent4"/>
                </a:solidFill>
              </a:rPr>
              <a:t/>
            </a:r>
            <a:br>
              <a:rPr lang="en-US" sz="6600" dirty="0" smtClean="0">
                <a:solidFill>
                  <a:schemeClr val="accent4"/>
                </a:solidFill>
              </a:rPr>
            </a:br>
            <a:r>
              <a:rPr lang="en-US" sz="6600" dirty="0" err="1" smtClean="0">
                <a:solidFill>
                  <a:schemeClr val="accent4"/>
                </a:solidFill>
              </a:rPr>
              <a:t>pohl</a:t>
            </a:r>
            <a:endParaRPr lang="en-US" sz="6600" dirty="0">
              <a:solidFill>
                <a:schemeClr val="accent4"/>
              </a:solidFill>
            </a:endParaRPr>
          </a:p>
        </p:txBody>
      </p:sp>
      <p:pic>
        <p:nvPicPr>
          <p:cNvPr id="5" name="Image 4" descr="DSC_172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3107" y="0"/>
            <a:ext cx="4590893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du contenu 3" descr="Screen shot 2010-10-24 at 22.25.08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381000" y="0"/>
            <a:ext cx="10349726" cy="6858000"/>
          </a:xfrm>
        </p:spPr>
      </p:pic>
      <p:sp>
        <p:nvSpPr>
          <p:cNvPr id="4" name="TextBox 9"/>
          <p:cNvSpPr txBox="1">
            <a:spLocks noChangeArrowheads="1"/>
          </p:cNvSpPr>
          <p:nvPr/>
        </p:nvSpPr>
        <p:spPr bwMode="auto">
          <a:xfrm>
            <a:off x="0" y="5048250"/>
            <a:ext cx="9144000" cy="646331"/>
          </a:xfrm>
          <a:prstGeom prst="rect">
            <a:avLst/>
          </a:prstGeom>
          <a:solidFill>
            <a:schemeClr val="tx1">
              <a:alpha val="59999"/>
            </a:schemeClr>
          </a:solidFill>
          <a:ln w="9525">
            <a:noFill/>
            <a:miter lim="800000"/>
            <a:headEnd/>
            <a:tailEnd/>
          </a:ln>
        </p:spPr>
        <p:txBody>
          <a:bodyPr lIns="216000">
            <a:prstTxWarp prst="textNoShape">
              <a:avLst/>
            </a:prstTxWarp>
            <a:spAutoFit/>
          </a:bodyPr>
          <a:lstStyle/>
          <a:p>
            <a:r>
              <a:rPr lang="en-US" sz="3600" b="0" dirty="0" err="1" smtClean="0">
                <a:solidFill>
                  <a:schemeClr val="bg1"/>
                </a:solidFill>
              </a:rPr>
              <a:t>OLEDs</a:t>
            </a:r>
            <a:endParaRPr lang="en-US" sz="3600" dirty="0">
              <a:solidFill>
                <a:srgbClr val="FF99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4480" y="6096000"/>
            <a:ext cx="333452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 err="1" smtClean="0">
                <a:solidFill>
                  <a:srgbClr val="FFFFFF"/>
                </a:solidFill>
                <a:latin typeface="Helvetica Neue Light"/>
                <a:ea typeface="+mj-ea"/>
                <a:cs typeface="Helvetica Neue Light"/>
              </a:rPr>
              <a:t>Gummi</a:t>
            </a:r>
            <a:r>
              <a:rPr lang="en-US" sz="2600" dirty="0" smtClean="0">
                <a:solidFill>
                  <a:srgbClr val="FFFFFF"/>
                </a:solidFill>
                <a:latin typeface="Helvetica Neue Light"/>
                <a:ea typeface="+mj-ea"/>
                <a:cs typeface="Helvetica Neue Light"/>
              </a:rPr>
              <a:t> [</a:t>
            </a:r>
            <a:r>
              <a:rPr lang="en-US" sz="2600" dirty="0" err="1" smtClean="0">
                <a:solidFill>
                  <a:srgbClr val="FFFFFF"/>
                </a:solidFill>
                <a:latin typeface="Helvetica Neue Light"/>
                <a:ea typeface="+mj-ea"/>
                <a:cs typeface="Helvetica Neue Light"/>
              </a:rPr>
              <a:t>Schwesig</a:t>
            </a:r>
            <a:r>
              <a:rPr lang="en-US" sz="2600" dirty="0" smtClean="0">
                <a:solidFill>
                  <a:srgbClr val="FFFFFF"/>
                </a:solidFill>
                <a:latin typeface="Helvetica Neue Light"/>
                <a:ea typeface="+mj-ea"/>
                <a:cs typeface="Helvetica Neue Light"/>
              </a:rPr>
              <a:t> 04]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162" name="Picture 7" descr="KayH20081211-XS8U0805 1024px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0164" name="Rectangle 8"/>
          <p:cNvSpPr>
            <a:spLocks noChangeArrowheads="1"/>
          </p:cNvSpPr>
          <p:nvPr/>
        </p:nvSpPr>
        <p:spPr bwMode="auto">
          <a:xfrm>
            <a:off x="268288" y="228600"/>
            <a:ext cx="3251987" cy="1937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6600" dirty="0" err="1">
                <a:solidFill>
                  <a:schemeClr val="accent4"/>
                </a:solidFill>
              </a:rPr>
              <a:t>patrick</a:t>
            </a:r>
            <a:r>
              <a:rPr lang="en-US" sz="6600" dirty="0">
                <a:solidFill>
                  <a:schemeClr val="accent4"/>
                </a:solidFill>
              </a:rPr>
              <a:t/>
            </a:r>
            <a:br>
              <a:rPr lang="en-US" sz="6600" dirty="0">
                <a:solidFill>
                  <a:schemeClr val="accent4"/>
                </a:solidFill>
              </a:rPr>
            </a:br>
            <a:r>
              <a:rPr lang="en-US" sz="6600" dirty="0" err="1">
                <a:solidFill>
                  <a:schemeClr val="accent4"/>
                </a:solidFill>
              </a:rPr>
              <a:t>baudisch</a:t>
            </a:r>
            <a:endParaRPr lang="en-US" sz="6600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6" descr="IMG_2126 color correcte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9800" y="-14288"/>
            <a:ext cx="2362200" cy="161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4" descr="ct Imaginary Interfaces WithLoop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21200" y="-14288"/>
            <a:ext cx="2322513" cy="161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7" descr="RidgePad HassoPlattnerInstitute BaudischHolz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09799" y="1528764"/>
            <a:ext cx="2362201" cy="162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9" descr="Who are you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51363" y="1528763"/>
            <a:ext cx="2300287" cy="159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2" descr="KayH20091103-IMG_4182+s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09800" y="3124200"/>
            <a:ext cx="2362200" cy="161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0" name="Picture 12" descr="IMG_4925+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35775" y="-14288"/>
            <a:ext cx="2338388" cy="1625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Image 26" descr="data_miming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35773" y="1528763"/>
            <a:ext cx="2349501" cy="1638300"/>
          </a:xfrm>
          <a:prstGeom prst="rect">
            <a:avLst/>
          </a:prstGeom>
        </p:spPr>
      </p:pic>
      <p:pic>
        <p:nvPicPr>
          <p:cNvPr id="36" name="Image 35" descr="understanding_touch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58000" y="3124200"/>
            <a:ext cx="2308225" cy="1731165"/>
          </a:xfrm>
          <a:prstGeom prst="rect">
            <a:avLst/>
          </a:prstGeom>
        </p:spPr>
      </p:pic>
      <p:pic>
        <p:nvPicPr>
          <p:cNvPr id="10242" name="Picture 3" descr="_15G9310+ crop 1024.jp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9372600" y="5126038"/>
            <a:ext cx="2308225" cy="173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5" descr="img_1692r Patrick Baudisch Hasso Plattner Institute and Microsoft Research NanoTouch ProtoType S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-123825" y="-14288"/>
            <a:ext cx="2338388" cy="1616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Picture 10" descr="disappearingMobileDevices"/>
          <p:cNvPicPr>
            <a:picLocks noChangeAspect="1" noChangeArrowheads="1"/>
          </p:cNvPicPr>
          <p:nvPr/>
        </p:nvPicPr>
        <p:blipFill>
          <a:blip r:embed="rId13">
            <a:lum bright="-16000" contrast="4000"/>
          </a:blip>
          <a:srcRect l="5148" b="12334"/>
          <a:stretch>
            <a:fillRect/>
          </a:stretch>
        </p:blipFill>
        <p:spPr bwMode="auto">
          <a:xfrm>
            <a:off x="-123825" y="1538288"/>
            <a:ext cx="2333625" cy="161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1" name="Picture 18" descr="HPI Logo and Name Hasso Plattner Institute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362200" y="5105400"/>
            <a:ext cx="2209800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3" name="Text Box 32"/>
          <p:cNvSpPr txBox="1">
            <a:spLocks noChangeArrowheads="1"/>
          </p:cNvSpPr>
          <p:nvPr/>
        </p:nvSpPr>
        <p:spPr bwMode="auto">
          <a:xfrm>
            <a:off x="4527550" y="1274763"/>
            <a:ext cx="81359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UIST 2010</a:t>
            </a:r>
          </a:p>
        </p:txBody>
      </p:sp>
      <p:sp>
        <p:nvSpPr>
          <p:cNvPr id="10254" name="Text Box 33"/>
          <p:cNvSpPr txBox="1">
            <a:spLocks noChangeArrowheads="1"/>
          </p:cNvSpPr>
          <p:nvPr/>
        </p:nvSpPr>
        <p:spPr bwMode="auto">
          <a:xfrm>
            <a:off x="4527550" y="2819400"/>
            <a:ext cx="81359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dirty="0">
                <a:solidFill>
                  <a:srgbClr val="FFFFFF"/>
                </a:solidFill>
              </a:rPr>
              <a:t>UIST 2010</a:t>
            </a:r>
          </a:p>
        </p:txBody>
      </p:sp>
      <p:sp>
        <p:nvSpPr>
          <p:cNvPr id="10255" name="Text Box 34"/>
          <p:cNvSpPr txBox="1">
            <a:spLocks noChangeArrowheads="1"/>
          </p:cNvSpPr>
          <p:nvPr/>
        </p:nvSpPr>
        <p:spPr bwMode="auto">
          <a:xfrm>
            <a:off x="2170113" y="4419600"/>
            <a:ext cx="17160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CHI 2010—best paper</a:t>
            </a:r>
          </a:p>
        </p:txBody>
      </p:sp>
      <p:sp>
        <p:nvSpPr>
          <p:cNvPr id="10256" name="Text Box 35"/>
          <p:cNvSpPr txBox="1">
            <a:spLocks noChangeArrowheads="1"/>
          </p:cNvSpPr>
          <p:nvPr/>
        </p:nvSpPr>
        <p:spPr bwMode="auto">
          <a:xfrm>
            <a:off x="2223653" y="2819400"/>
            <a:ext cx="74814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dirty="0">
                <a:solidFill>
                  <a:srgbClr val="FFFFFF"/>
                </a:solidFill>
              </a:rPr>
              <a:t>CHI 2010</a:t>
            </a:r>
          </a:p>
        </p:txBody>
      </p:sp>
      <p:sp>
        <p:nvSpPr>
          <p:cNvPr id="10257" name="Text Box 36"/>
          <p:cNvSpPr txBox="1">
            <a:spLocks noChangeArrowheads="1"/>
          </p:cNvSpPr>
          <p:nvPr/>
        </p:nvSpPr>
        <p:spPr bwMode="auto">
          <a:xfrm>
            <a:off x="2184400" y="1274763"/>
            <a:ext cx="74814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dirty="0">
                <a:solidFill>
                  <a:srgbClr val="FFFFFF"/>
                </a:solidFill>
              </a:rPr>
              <a:t>CHI 2010</a:t>
            </a:r>
          </a:p>
        </p:txBody>
      </p:sp>
      <p:sp>
        <p:nvSpPr>
          <p:cNvPr id="10258" name="Text Box 37"/>
          <p:cNvSpPr txBox="1">
            <a:spLocks noChangeArrowheads="1"/>
          </p:cNvSpPr>
          <p:nvPr/>
        </p:nvSpPr>
        <p:spPr bwMode="auto">
          <a:xfrm>
            <a:off x="3175" y="2849563"/>
            <a:ext cx="9112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UIST 2009</a:t>
            </a:r>
          </a:p>
        </p:txBody>
      </p:sp>
      <p:sp>
        <p:nvSpPr>
          <p:cNvPr id="10259" name="Text Box 38"/>
          <p:cNvSpPr txBox="1">
            <a:spLocks noChangeArrowheads="1"/>
          </p:cNvSpPr>
          <p:nvPr/>
        </p:nvSpPr>
        <p:spPr bwMode="auto">
          <a:xfrm>
            <a:off x="-33338" y="1219200"/>
            <a:ext cx="1655763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dirty="0"/>
              <a:t>CHI </a:t>
            </a:r>
            <a:r>
              <a:rPr lang="en-US" sz="1200" dirty="0" smtClean="0"/>
              <a:t>2009--</a:t>
            </a:r>
            <a:r>
              <a:rPr lang="en-US" sz="1200" dirty="0"/>
              <a:t>nominated</a:t>
            </a:r>
          </a:p>
        </p:txBody>
      </p:sp>
      <p:sp>
        <p:nvSpPr>
          <p:cNvPr id="10260" name="Text Box 36"/>
          <p:cNvSpPr txBox="1">
            <a:spLocks noChangeArrowheads="1"/>
          </p:cNvSpPr>
          <p:nvPr/>
        </p:nvSpPr>
        <p:spPr bwMode="auto">
          <a:xfrm>
            <a:off x="6858000" y="1252538"/>
            <a:ext cx="8239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CHI 2011</a:t>
            </a:r>
          </a:p>
        </p:txBody>
      </p:sp>
      <p:sp>
        <p:nvSpPr>
          <p:cNvPr id="10263" name="Text Box 36"/>
          <p:cNvSpPr txBox="1">
            <a:spLocks noChangeArrowheads="1"/>
          </p:cNvSpPr>
          <p:nvPr/>
        </p:nvSpPr>
        <p:spPr bwMode="auto">
          <a:xfrm>
            <a:off x="6872288" y="2805113"/>
            <a:ext cx="8239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CHI 2011</a:t>
            </a:r>
          </a:p>
        </p:txBody>
      </p:sp>
      <p:sp>
        <p:nvSpPr>
          <p:cNvPr id="10264" name="Text Box 36"/>
          <p:cNvSpPr txBox="1">
            <a:spLocks noChangeArrowheads="1"/>
          </p:cNvSpPr>
          <p:nvPr/>
        </p:nvSpPr>
        <p:spPr bwMode="auto">
          <a:xfrm>
            <a:off x="6858000" y="4572000"/>
            <a:ext cx="8239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dirty="0"/>
              <a:t>CHI 2011</a:t>
            </a:r>
          </a:p>
        </p:txBody>
      </p:sp>
      <p:pic>
        <p:nvPicPr>
          <p:cNvPr id="10265" name="Picture 33" descr="1315792_P_Germany-outline-map.JPG"/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38" y="4800600"/>
            <a:ext cx="1693862" cy="181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6" name="TextBox 31"/>
          <p:cNvSpPr txBox="1">
            <a:spLocks noChangeArrowheads="1"/>
          </p:cNvSpPr>
          <p:nvPr/>
        </p:nvSpPr>
        <p:spPr bwMode="auto">
          <a:xfrm>
            <a:off x="889000" y="5384800"/>
            <a:ext cx="9382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solidFill>
                  <a:schemeClr val="tx1"/>
                </a:solidFill>
              </a:rPr>
              <a:t>berlin</a:t>
            </a:r>
          </a:p>
        </p:txBody>
      </p:sp>
      <p:sp>
        <p:nvSpPr>
          <p:cNvPr id="10267" name="Oval 32"/>
          <p:cNvSpPr>
            <a:spLocks noChangeArrowheads="1"/>
          </p:cNvSpPr>
          <p:nvPr/>
        </p:nvSpPr>
        <p:spPr bwMode="auto">
          <a:xfrm>
            <a:off x="1536700" y="5372100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2514600" y="851001"/>
            <a:ext cx="26755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Helvetica Neue Light"/>
                <a:ea typeface="+mj-ea"/>
                <a:cs typeface="Helvetica Neue Light"/>
              </a:rPr>
              <a:t>convex is the most </a:t>
            </a:r>
          </a:p>
          <a:p>
            <a:r>
              <a:rPr lang="en-US" sz="2400" dirty="0" smtClean="0">
                <a:latin typeface="Helvetica Neue Light"/>
                <a:ea typeface="+mj-ea"/>
                <a:cs typeface="Helvetica Neue Light"/>
              </a:rPr>
              <a:t>accurate curvature</a:t>
            </a:r>
            <a:endParaRPr lang="fr-FR" sz="2400" dirty="0"/>
          </a:p>
        </p:txBody>
      </p:sp>
      <p:sp>
        <p:nvSpPr>
          <p:cNvPr id="23" name="Rectangle 22"/>
          <p:cNvSpPr/>
          <p:nvPr/>
        </p:nvSpPr>
        <p:spPr>
          <a:xfrm>
            <a:off x="2514600" y="2902803"/>
            <a:ext cx="499675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Helvetica Neue Light"/>
                <a:ea typeface="+mj-ea"/>
                <a:cs typeface="Helvetica Neue Light"/>
              </a:rPr>
              <a:t>extreme concavities are accurate </a:t>
            </a:r>
          </a:p>
          <a:p>
            <a:r>
              <a:rPr lang="en-US" sz="2400" dirty="0" smtClean="0">
                <a:solidFill>
                  <a:srgbClr val="000000"/>
                </a:solidFill>
                <a:latin typeface="Helvetica Neue Light"/>
                <a:ea typeface="+mj-ea"/>
                <a:cs typeface="Helvetica Neue Light"/>
              </a:rPr>
              <a:t>IF we can track the finger orientation</a:t>
            </a:r>
            <a:endParaRPr lang="fr-FR" sz="2400" dirty="0">
              <a:solidFill>
                <a:srgbClr val="000000"/>
              </a:solidFill>
            </a:endParaRPr>
          </a:p>
        </p:txBody>
      </p:sp>
      <p:grpSp>
        <p:nvGrpSpPr>
          <p:cNvPr id="2" name="Grouper 14"/>
          <p:cNvGrpSpPr/>
          <p:nvPr/>
        </p:nvGrpSpPr>
        <p:grpSpPr>
          <a:xfrm>
            <a:off x="340966" y="452669"/>
            <a:ext cx="1859905" cy="1719994"/>
            <a:chOff x="381000" y="504825"/>
            <a:chExt cx="6542088" cy="6049963"/>
          </a:xfrm>
        </p:grpSpPr>
        <p:sp>
          <p:nvSpPr>
            <p:cNvPr id="17" name="Freeform 3"/>
            <p:cNvSpPr>
              <a:spLocks/>
            </p:cNvSpPr>
            <p:nvPr/>
          </p:nvSpPr>
          <p:spPr bwMode="auto">
            <a:xfrm>
              <a:off x="381000" y="533400"/>
              <a:ext cx="6542088" cy="6021388"/>
            </a:xfrm>
            <a:custGeom>
              <a:avLst/>
              <a:gdLst/>
              <a:ahLst/>
              <a:cxnLst>
                <a:cxn ang="0">
                  <a:pos x="1007" y="2931"/>
                </a:cxn>
                <a:cxn ang="0">
                  <a:pos x="178" y="1282"/>
                </a:cxn>
                <a:cxn ang="0">
                  <a:pos x="1413" y="154"/>
                </a:cxn>
                <a:cxn ang="0">
                  <a:pos x="1882" y="17"/>
                </a:cxn>
                <a:cxn ang="0">
                  <a:pos x="2316" y="118"/>
                </a:cxn>
                <a:cxn ang="0">
                  <a:pos x="2785" y="261"/>
                </a:cxn>
                <a:cxn ang="0">
                  <a:pos x="3939" y="1430"/>
                </a:cxn>
                <a:cxn ang="0">
                  <a:pos x="3710" y="2864"/>
                </a:cxn>
                <a:cxn ang="0">
                  <a:pos x="2735" y="3651"/>
                </a:cxn>
                <a:cxn ang="0">
                  <a:pos x="1727" y="3507"/>
                </a:cxn>
                <a:cxn ang="0">
                  <a:pos x="2159" y="2883"/>
                </a:cxn>
                <a:cxn ang="0">
                  <a:pos x="3322" y="2782"/>
                </a:cxn>
                <a:cxn ang="0">
                  <a:pos x="3119" y="1443"/>
                </a:cxn>
                <a:cxn ang="0">
                  <a:pos x="1727" y="771"/>
                </a:cxn>
                <a:cxn ang="0">
                  <a:pos x="636" y="1266"/>
                </a:cxn>
                <a:cxn ang="0">
                  <a:pos x="1570" y="2471"/>
                </a:cxn>
                <a:cxn ang="0">
                  <a:pos x="1007" y="2931"/>
                </a:cxn>
              </a:cxnLst>
              <a:rect l="0" t="0" r="r" b="b"/>
              <a:pathLst>
                <a:path w="4121" h="3793">
                  <a:moveTo>
                    <a:pt x="1007" y="2931"/>
                  </a:moveTo>
                  <a:cubicBezTo>
                    <a:pt x="312" y="2741"/>
                    <a:pt x="0" y="1959"/>
                    <a:pt x="178" y="1282"/>
                  </a:cubicBezTo>
                  <a:cubicBezTo>
                    <a:pt x="356" y="605"/>
                    <a:pt x="1136" y="366"/>
                    <a:pt x="1413" y="154"/>
                  </a:cubicBezTo>
                  <a:cubicBezTo>
                    <a:pt x="1568" y="65"/>
                    <a:pt x="1735" y="29"/>
                    <a:pt x="1882" y="17"/>
                  </a:cubicBezTo>
                  <a:cubicBezTo>
                    <a:pt x="2028" y="0"/>
                    <a:pt x="2166" y="88"/>
                    <a:pt x="2316" y="118"/>
                  </a:cubicBezTo>
                  <a:lnTo>
                    <a:pt x="2785" y="261"/>
                  </a:lnTo>
                  <a:cubicBezTo>
                    <a:pt x="3284" y="439"/>
                    <a:pt x="3808" y="991"/>
                    <a:pt x="3939" y="1430"/>
                  </a:cubicBezTo>
                  <a:cubicBezTo>
                    <a:pt x="4121" y="2048"/>
                    <a:pt x="3911" y="2494"/>
                    <a:pt x="3710" y="2864"/>
                  </a:cubicBezTo>
                  <a:cubicBezTo>
                    <a:pt x="3509" y="3234"/>
                    <a:pt x="3065" y="3544"/>
                    <a:pt x="2735" y="3651"/>
                  </a:cubicBezTo>
                  <a:cubicBezTo>
                    <a:pt x="2735" y="3651"/>
                    <a:pt x="1999" y="3793"/>
                    <a:pt x="1727" y="3507"/>
                  </a:cubicBezTo>
                  <a:cubicBezTo>
                    <a:pt x="1564" y="3252"/>
                    <a:pt x="1976" y="2835"/>
                    <a:pt x="2159" y="2883"/>
                  </a:cubicBezTo>
                  <a:cubicBezTo>
                    <a:pt x="2375" y="2994"/>
                    <a:pt x="3162" y="3022"/>
                    <a:pt x="3322" y="2782"/>
                  </a:cubicBezTo>
                  <a:cubicBezTo>
                    <a:pt x="3482" y="2542"/>
                    <a:pt x="3580" y="1944"/>
                    <a:pt x="3119" y="1443"/>
                  </a:cubicBezTo>
                  <a:cubicBezTo>
                    <a:pt x="2658" y="942"/>
                    <a:pt x="2219" y="812"/>
                    <a:pt x="1727" y="771"/>
                  </a:cubicBezTo>
                  <a:cubicBezTo>
                    <a:pt x="1235" y="730"/>
                    <a:pt x="662" y="983"/>
                    <a:pt x="636" y="1266"/>
                  </a:cubicBezTo>
                  <a:cubicBezTo>
                    <a:pt x="610" y="1549"/>
                    <a:pt x="1124" y="2341"/>
                    <a:pt x="1570" y="2471"/>
                  </a:cubicBezTo>
                  <a:cubicBezTo>
                    <a:pt x="1682" y="2636"/>
                    <a:pt x="1088" y="2947"/>
                    <a:pt x="1007" y="2931"/>
                  </a:cubicBezTo>
                  <a:close/>
                </a:path>
              </a:pathLst>
            </a:custGeom>
            <a:solidFill>
              <a:schemeClr val="bg1"/>
            </a:solidFill>
            <a:ln w="381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" name="Freeform 4"/>
            <p:cNvSpPr>
              <a:spLocks/>
            </p:cNvSpPr>
            <p:nvPr/>
          </p:nvSpPr>
          <p:spPr bwMode="auto">
            <a:xfrm>
              <a:off x="1958975" y="4402138"/>
              <a:ext cx="904875" cy="781050"/>
            </a:xfrm>
            <a:custGeom>
              <a:avLst/>
              <a:gdLst/>
              <a:ahLst/>
              <a:cxnLst>
                <a:cxn ang="0">
                  <a:pos x="0" y="492"/>
                </a:cxn>
                <a:cxn ang="0">
                  <a:pos x="253" y="134"/>
                </a:cxn>
                <a:cxn ang="0">
                  <a:pos x="570" y="39"/>
                </a:cxn>
              </a:cxnLst>
              <a:rect l="0" t="0" r="r" b="b"/>
              <a:pathLst>
                <a:path w="570" h="492">
                  <a:moveTo>
                    <a:pt x="0" y="492"/>
                  </a:moveTo>
                  <a:cubicBezTo>
                    <a:pt x="0" y="263"/>
                    <a:pt x="155" y="214"/>
                    <a:pt x="253" y="134"/>
                  </a:cubicBezTo>
                  <a:cubicBezTo>
                    <a:pt x="348" y="58"/>
                    <a:pt x="504" y="0"/>
                    <a:pt x="570" y="3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" name="Freeform 5"/>
            <p:cNvSpPr>
              <a:spLocks/>
            </p:cNvSpPr>
            <p:nvPr/>
          </p:nvSpPr>
          <p:spPr bwMode="auto">
            <a:xfrm>
              <a:off x="927100" y="2530475"/>
              <a:ext cx="1489075" cy="2447925"/>
            </a:xfrm>
            <a:custGeom>
              <a:avLst/>
              <a:gdLst/>
              <a:ahLst/>
              <a:cxnLst>
                <a:cxn ang="0">
                  <a:pos x="938" y="1542"/>
                </a:cxn>
                <a:cxn ang="0">
                  <a:pos x="897" y="1313"/>
                </a:cxn>
                <a:cxn ang="0">
                  <a:pos x="143" y="0"/>
                </a:cxn>
              </a:cxnLst>
              <a:rect l="0" t="0" r="r" b="b"/>
              <a:pathLst>
                <a:path w="938" h="1542">
                  <a:moveTo>
                    <a:pt x="938" y="1542"/>
                  </a:moveTo>
                  <a:lnTo>
                    <a:pt x="897" y="1313"/>
                  </a:lnTo>
                  <a:cubicBezTo>
                    <a:pt x="597" y="1230"/>
                    <a:pt x="0" y="440"/>
                    <a:pt x="143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823913" y="2062163"/>
              <a:ext cx="927100" cy="1128712"/>
            </a:xfrm>
            <a:custGeom>
              <a:avLst/>
              <a:gdLst/>
              <a:ahLst/>
              <a:cxnLst>
                <a:cxn ang="0">
                  <a:pos x="0" y="711"/>
                </a:cxn>
                <a:cxn ang="0">
                  <a:pos x="160" y="349"/>
                </a:cxn>
                <a:cxn ang="0">
                  <a:pos x="584" y="0"/>
                </a:cxn>
              </a:cxnLst>
              <a:rect l="0" t="0" r="r" b="b"/>
              <a:pathLst>
                <a:path w="584" h="711">
                  <a:moveTo>
                    <a:pt x="0" y="711"/>
                  </a:moveTo>
                  <a:cubicBezTo>
                    <a:pt x="26" y="651"/>
                    <a:pt x="63" y="467"/>
                    <a:pt x="160" y="349"/>
                  </a:cubicBezTo>
                  <a:cubicBezTo>
                    <a:pt x="305" y="130"/>
                    <a:pt x="496" y="73"/>
                    <a:pt x="584" y="0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" name="Freeform 7"/>
            <p:cNvSpPr>
              <a:spLocks/>
            </p:cNvSpPr>
            <p:nvPr/>
          </p:nvSpPr>
          <p:spPr bwMode="auto">
            <a:xfrm>
              <a:off x="2916238" y="504825"/>
              <a:ext cx="717550" cy="1252538"/>
            </a:xfrm>
            <a:custGeom>
              <a:avLst/>
              <a:gdLst/>
              <a:ahLst/>
              <a:cxnLst>
                <a:cxn ang="0">
                  <a:pos x="82" y="789"/>
                </a:cxn>
                <a:cxn ang="0">
                  <a:pos x="89" y="421"/>
                </a:cxn>
                <a:cxn ang="0">
                  <a:pos x="232" y="71"/>
                </a:cxn>
                <a:cxn ang="0">
                  <a:pos x="452" y="65"/>
                </a:cxn>
              </a:cxnLst>
              <a:rect l="0" t="0" r="r" b="b"/>
              <a:pathLst>
                <a:path w="452" h="789">
                  <a:moveTo>
                    <a:pt x="82" y="789"/>
                  </a:moveTo>
                  <a:cubicBezTo>
                    <a:pt x="0" y="647"/>
                    <a:pt x="64" y="541"/>
                    <a:pt x="89" y="421"/>
                  </a:cubicBezTo>
                  <a:cubicBezTo>
                    <a:pt x="114" y="301"/>
                    <a:pt x="137" y="142"/>
                    <a:pt x="232" y="71"/>
                  </a:cubicBezTo>
                  <a:cubicBezTo>
                    <a:pt x="327" y="0"/>
                    <a:pt x="406" y="66"/>
                    <a:pt x="452" y="65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" name="Freeform 8"/>
            <p:cNvSpPr>
              <a:spLocks/>
            </p:cNvSpPr>
            <p:nvPr/>
          </p:nvSpPr>
          <p:spPr bwMode="auto">
            <a:xfrm>
              <a:off x="881063" y="601663"/>
              <a:ext cx="5541962" cy="5021262"/>
            </a:xfrm>
            <a:custGeom>
              <a:avLst/>
              <a:gdLst/>
              <a:ahLst/>
              <a:cxnLst>
                <a:cxn ang="0">
                  <a:pos x="0" y="924"/>
                </a:cxn>
                <a:cxn ang="0">
                  <a:pos x="249" y="669"/>
                </a:cxn>
                <a:cxn ang="0">
                  <a:pos x="740" y="440"/>
                </a:cxn>
                <a:cxn ang="0">
                  <a:pos x="1556" y="8"/>
                </a:cxn>
                <a:cxn ang="0">
                  <a:pos x="2507" y="694"/>
                </a:cxn>
                <a:cxn ang="0">
                  <a:pos x="3092" y="920"/>
                </a:cxn>
                <a:cxn ang="0">
                  <a:pos x="3450" y="1518"/>
                </a:cxn>
                <a:cxn ang="0">
                  <a:pos x="3491" y="2296"/>
                </a:cxn>
                <a:cxn ang="0">
                  <a:pos x="3361" y="2783"/>
                </a:cxn>
                <a:cxn ang="0">
                  <a:pos x="3141" y="3163"/>
                </a:cxn>
              </a:cxnLst>
              <a:rect l="0" t="0" r="r" b="b"/>
              <a:pathLst>
                <a:path w="3491" h="3163">
                  <a:moveTo>
                    <a:pt x="0" y="924"/>
                  </a:moveTo>
                  <a:cubicBezTo>
                    <a:pt x="56" y="820"/>
                    <a:pt x="57" y="863"/>
                    <a:pt x="249" y="669"/>
                  </a:cubicBezTo>
                  <a:cubicBezTo>
                    <a:pt x="394" y="517"/>
                    <a:pt x="524" y="568"/>
                    <a:pt x="740" y="440"/>
                  </a:cubicBezTo>
                  <a:cubicBezTo>
                    <a:pt x="1044" y="306"/>
                    <a:pt x="1247" y="16"/>
                    <a:pt x="1556" y="8"/>
                  </a:cubicBezTo>
                  <a:cubicBezTo>
                    <a:pt x="1865" y="0"/>
                    <a:pt x="2251" y="542"/>
                    <a:pt x="2507" y="694"/>
                  </a:cubicBezTo>
                  <a:cubicBezTo>
                    <a:pt x="2763" y="846"/>
                    <a:pt x="2935" y="783"/>
                    <a:pt x="3092" y="920"/>
                  </a:cubicBezTo>
                  <a:cubicBezTo>
                    <a:pt x="3249" y="1057"/>
                    <a:pt x="3384" y="1289"/>
                    <a:pt x="3450" y="1518"/>
                  </a:cubicBezTo>
                  <a:cubicBezTo>
                    <a:pt x="3468" y="1595"/>
                    <a:pt x="3491" y="2296"/>
                    <a:pt x="3491" y="2296"/>
                  </a:cubicBezTo>
                  <a:cubicBezTo>
                    <a:pt x="3476" y="2507"/>
                    <a:pt x="3419" y="2639"/>
                    <a:pt x="3361" y="2783"/>
                  </a:cubicBezTo>
                  <a:cubicBezTo>
                    <a:pt x="3303" y="2927"/>
                    <a:pt x="3232" y="3045"/>
                    <a:pt x="3141" y="3163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" name="Freeform 9"/>
            <p:cNvSpPr>
              <a:spLocks/>
            </p:cNvSpPr>
            <p:nvPr/>
          </p:nvSpPr>
          <p:spPr bwMode="auto">
            <a:xfrm>
              <a:off x="4319588" y="1268413"/>
              <a:ext cx="1198562" cy="923925"/>
            </a:xfrm>
            <a:custGeom>
              <a:avLst/>
              <a:gdLst/>
              <a:ahLst/>
              <a:cxnLst>
                <a:cxn ang="0">
                  <a:pos x="126" y="582"/>
                </a:cxn>
                <a:cxn ang="0">
                  <a:pos x="453" y="303"/>
                </a:cxn>
                <a:cxn ang="0">
                  <a:pos x="755" y="59"/>
                </a:cxn>
              </a:cxnLst>
              <a:rect l="0" t="0" r="r" b="b"/>
              <a:pathLst>
                <a:path w="755" h="582">
                  <a:moveTo>
                    <a:pt x="126" y="582"/>
                  </a:moveTo>
                  <a:cubicBezTo>
                    <a:pt x="0" y="224"/>
                    <a:pt x="348" y="390"/>
                    <a:pt x="453" y="303"/>
                  </a:cubicBezTo>
                  <a:cubicBezTo>
                    <a:pt x="558" y="216"/>
                    <a:pt x="684" y="0"/>
                    <a:pt x="755" y="5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" name="Freeform 10"/>
            <p:cNvSpPr>
              <a:spLocks/>
            </p:cNvSpPr>
            <p:nvPr/>
          </p:nvSpPr>
          <p:spPr bwMode="auto">
            <a:xfrm>
              <a:off x="3351213" y="5211763"/>
              <a:ext cx="2293937" cy="457200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624" y="272"/>
                </a:cxn>
                <a:cxn ang="0">
                  <a:pos x="1445" y="0"/>
                </a:cxn>
              </a:cxnLst>
              <a:rect l="0" t="0" r="r" b="b"/>
              <a:pathLst>
                <a:path w="1445" h="288">
                  <a:moveTo>
                    <a:pt x="0" y="80"/>
                  </a:moveTo>
                  <a:cubicBezTo>
                    <a:pt x="164" y="200"/>
                    <a:pt x="384" y="288"/>
                    <a:pt x="624" y="272"/>
                  </a:cubicBezTo>
                  <a:cubicBezTo>
                    <a:pt x="865" y="259"/>
                    <a:pt x="1285" y="210"/>
                    <a:pt x="1445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2" name="Freeform 11"/>
            <p:cNvSpPr>
              <a:spLocks/>
            </p:cNvSpPr>
            <p:nvPr/>
          </p:nvSpPr>
          <p:spPr bwMode="auto">
            <a:xfrm>
              <a:off x="4876800" y="4381500"/>
              <a:ext cx="973138" cy="1628775"/>
            </a:xfrm>
            <a:custGeom>
              <a:avLst/>
              <a:gdLst/>
              <a:ahLst/>
              <a:cxnLst>
                <a:cxn ang="0">
                  <a:pos x="0" y="1026"/>
                </a:cxn>
                <a:cxn ang="0">
                  <a:pos x="431" y="623"/>
                </a:cxn>
                <a:cxn ang="0">
                  <a:pos x="613" y="0"/>
                </a:cxn>
              </a:cxnLst>
              <a:rect l="0" t="0" r="r" b="b"/>
              <a:pathLst>
                <a:path w="613" h="1026">
                  <a:moveTo>
                    <a:pt x="0" y="1026"/>
                  </a:moveTo>
                  <a:cubicBezTo>
                    <a:pt x="282" y="944"/>
                    <a:pt x="329" y="794"/>
                    <a:pt x="431" y="623"/>
                  </a:cubicBezTo>
                  <a:cubicBezTo>
                    <a:pt x="533" y="452"/>
                    <a:pt x="596" y="118"/>
                    <a:pt x="613" y="0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33" name="Rectangle 32"/>
          <p:cNvSpPr/>
          <p:nvPr/>
        </p:nvSpPr>
        <p:spPr>
          <a:xfrm>
            <a:off x="2514600" y="5029200"/>
            <a:ext cx="634296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Helvetica Neue Light"/>
                <a:ea typeface="+mj-ea"/>
                <a:cs typeface="Helvetica Neue Light"/>
              </a:rPr>
              <a:t>accuracy is the same all over convex </a:t>
            </a:r>
          </a:p>
          <a:p>
            <a:r>
              <a:rPr lang="en-US" sz="2400" dirty="0" smtClean="0">
                <a:solidFill>
                  <a:srgbClr val="000000"/>
                </a:solidFill>
                <a:latin typeface="Helvetica Neue Light"/>
                <a:ea typeface="+mj-ea"/>
                <a:cs typeface="Helvetica Neue Light"/>
              </a:rPr>
              <a:t>downhill slopes are more accurate for concave</a:t>
            </a:r>
            <a:endParaRPr lang="fr-FR" sz="2400" dirty="0">
              <a:solidFill>
                <a:srgbClr val="000000"/>
              </a:solidFill>
            </a:endParaRPr>
          </a:p>
        </p:txBody>
      </p:sp>
      <p:grpSp>
        <p:nvGrpSpPr>
          <p:cNvPr id="3" name="Grouper 53"/>
          <p:cNvGrpSpPr/>
          <p:nvPr/>
        </p:nvGrpSpPr>
        <p:grpSpPr>
          <a:xfrm>
            <a:off x="340966" y="2514600"/>
            <a:ext cx="1859905" cy="1719994"/>
            <a:chOff x="381000" y="504825"/>
            <a:chExt cx="6542088" cy="6049963"/>
          </a:xfrm>
        </p:grpSpPr>
        <p:sp>
          <p:nvSpPr>
            <p:cNvPr id="55" name="Freeform 3"/>
            <p:cNvSpPr>
              <a:spLocks/>
            </p:cNvSpPr>
            <p:nvPr/>
          </p:nvSpPr>
          <p:spPr bwMode="auto">
            <a:xfrm>
              <a:off x="381000" y="533400"/>
              <a:ext cx="6542088" cy="6021388"/>
            </a:xfrm>
            <a:custGeom>
              <a:avLst/>
              <a:gdLst/>
              <a:ahLst/>
              <a:cxnLst>
                <a:cxn ang="0">
                  <a:pos x="1007" y="2931"/>
                </a:cxn>
                <a:cxn ang="0">
                  <a:pos x="178" y="1282"/>
                </a:cxn>
                <a:cxn ang="0">
                  <a:pos x="1413" y="154"/>
                </a:cxn>
                <a:cxn ang="0">
                  <a:pos x="1882" y="17"/>
                </a:cxn>
                <a:cxn ang="0">
                  <a:pos x="2316" y="118"/>
                </a:cxn>
                <a:cxn ang="0">
                  <a:pos x="2785" y="261"/>
                </a:cxn>
                <a:cxn ang="0">
                  <a:pos x="3939" y="1430"/>
                </a:cxn>
                <a:cxn ang="0">
                  <a:pos x="3710" y="2864"/>
                </a:cxn>
                <a:cxn ang="0">
                  <a:pos x="2735" y="3651"/>
                </a:cxn>
                <a:cxn ang="0">
                  <a:pos x="1727" y="3507"/>
                </a:cxn>
                <a:cxn ang="0">
                  <a:pos x="2159" y="2883"/>
                </a:cxn>
                <a:cxn ang="0">
                  <a:pos x="3322" y="2782"/>
                </a:cxn>
                <a:cxn ang="0">
                  <a:pos x="3119" y="1443"/>
                </a:cxn>
                <a:cxn ang="0">
                  <a:pos x="1727" y="771"/>
                </a:cxn>
                <a:cxn ang="0">
                  <a:pos x="636" y="1266"/>
                </a:cxn>
                <a:cxn ang="0">
                  <a:pos x="1570" y="2471"/>
                </a:cxn>
                <a:cxn ang="0">
                  <a:pos x="1007" y="2931"/>
                </a:cxn>
              </a:cxnLst>
              <a:rect l="0" t="0" r="r" b="b"/>
              <a:pathLst>
                <a:path w="4121" h="3793">
                  <a:moveTo>
                    <a:pt x="1007" y="2931"/>
                  </a:moveTo>
                  <a:cubicBezTo>
                    <a:pt x="312" y="2741"/>
                    <a:pt x="0" y="1959"/>
                    <a:pt x="178" y="1282"/>
                  </a:cubicBezTo>
                  <a:cubicBezTo>
                    <a:pt x="356" y="605"/>
                    <a:pt x="1136" y="366"/>
                    <a:pt x="1413" y="154"/>
                  </a:cubicBezTo>
                  <a:cubicBezTo>
                    <a:pt x="1568" y="65"/>
                    <a:pt x="1735" y="29"/>
                    <a:pt x="1882" y="17"/>
                  </a:cubicBezTo>
                  <a:cubicBezTo>
                    <a:pt x="2028" y="0"/>
                    <a:pt x="2166" y="88"/>
                    <a:pt x="2316" y="118"/>
                  </a:cubicBezTo>
                  <a:lnTo>
                    <a:pt x="2785" y="261"/>
                  </a:lnTo>
                  <a:cubicBezTo>
                    <a:pt x="3284" y="439"/>
                    <a:pt x="3808" y="991"/>
                    <a:pt x="3939" y="1430"/>
                  </a:cubicBezTo>
                  <a:cubicBezTo>
                    <a:pt x="4121" y="2048"/>
                    <a:pt x="3911" y="2494"/>
                    <a:pt x="3710" y="2864"/>
                  </a:cubicBezTo>
                  <a:cubicBezTo>
                    <a:pt x="3509" y="3234"/>
                    <a:pt x="3065" y="3544"/>
                    <a:pt x="2735" y="3651"/>
                  </a:cubicBezTo>
                  <a:cubicBezTo>
                    <a:pt x="2735" y="3651"/>
                    <a:pt x="1999" y="3793"/>
                    <a:pt x="1727" y="3507"/>
                  </a:cubicBezTo>
                  <a:cubicBezTo>
                    <a:pt x="1564" y="3252"/>
                    <a:pt x="1976" y="2835"/>
                    <a:pt x="2159" y="2883"/>
                  </a:cubicBezTo>
                  <a:cubicBezTo>
                    <a:pt x="2375" y="2994"/>
                    <a:pt x="3162" y="3022"/>
                    <a:pt x="3322" y="2782"/>
                  </a:cubicBezTo>
                  <a:cubicBezTo>
                    <a:pt x="3482" y="2542"/>
                    <a:pt x="3580" y="1944"/>
                    <a:pt x="3119" y="1443"/>
                  </a:cubicBezTo>
                  <a:cubicBezTo>
                    <a:pt x="2658" y="942"/>
                    <a:pt x="2219" y="812"/>
                    <a:pt x="1727" y="771"/>
                  </a:cubicBezTo>
                  <a:cubicBezTo>
                    <a:pt x="1235" y="730"/>
                    <a:pt x="662" y="983"/>
                    <a:pt x="636" y="1266"/>
                  </a:cubicBezTo>
                  <a:cubicBezTo>
                    <a:pt x="610" y="1549"/>
                    <a:pt x="1124" y="2341"/>
                    <a:pt x="1570" y="2471"/>
                  </a:cubicBezTo>
                  <a:cubicBezTo>
                    <a:pt x="1682" y="2636"/>
                    <a:pt x="1088" y="2947"/>
                    <a:pt x="1007" y="2931"/>
                  </a:cubicBezTo>
                  <a:close/>
                </a:path>
              </a:pathLst>
            </a:custGeom>
            <a:solidFill>
              <a:schemeClr val="bg1"/>
            </a:solidFill>
            <a:ln w="381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6" name="Freeform 4"/>
            <p:cNvSpPr>
              <a:spLocks/>
            </p:cNvSpPr>
            <p:nvPr/>
          </p:nvSpPr>
          <p:spPr bwMode="auto">
            <a:xfrm>
              <a:off x="1958975" y="4402138"/>
              <a:ext cx="904875" cy="781050"/>
            </a:xfrm>
            <a:custGeom>
              <a:avLst/>
              <a:gdLst/>
              <a:ahLst/>
              <a:cxnLst>
                <a:cxn ang="0">
                  <a:pos x="0" y="492"/>
                </a:cxn>
                <a:cxn ang="0">
                  <a:pos x="253" y="134"/>
                </a:cxn>
                <a:cxn ang="0">
                  <a:pos x="570" y="39"/>
                </a:cxn>
              </a:cxnLst>
              <a:rect l="0" t="0" r="r" b="b"/>
              <a:pathLst>
                <a:path w="570" h="492">
                  <a:moveTo>
                    <a:pt x="0" y="492"/>
                  </a:moveTo>
                  <a:cubicBezTo>
                    <a:pt x="0" y="263"/>
                    <a:pt x="155" y="214"/>
                    <a:pt x="253" y="134"/>
                  </a:cubicBezTo>
                  <a:cubicBezTo>
                    <a:pt x="348" y="58"/>
                    <a:pt x="504" y="0"/>
                    <a:pt x="570" y="3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" name="Freeform 5"/>
            <p:cNvSpPr>
              <a:spLocks/>
            </p:cNvSpPr>
            <p:nvPr/>
          </p:nvSpPr>
          <p:spPr bwMode="auto">
            <a:xfrm>
              <a:off x="927100" y="2530475"/>
              <a:ext cx="1489075" cy="2447925"/>
            </a:xfrm>
            <a:custGeom>
              <a:avLst/>
              <a:gdLst/>
              <a:ahLst/>
              <a:cxnLst>
                <a:cxn ang="0">
                  <a:pos x="938" y="1542"/>
                </a:cxn>
                <a:cxn ang="0">
                  <a:pos x="897" y="1313"/>
                </a:cxn>
                <a:cxn ang="0">
                  <a:pos x="143" y="0"/>
                </a:cxn>
              </a:cxnLst>
              <a:rect l="0" t="0" r="r" b="b"/>
              <a:pathLst>
                <a:path w="938" h="1542">
                  <a:moveTo>
                    <a:pt x="938" y="1542"/>
                  </a:moveTo>
                  <a:lnTo>
                    <a:pt x="897" y="1313"/>
                  </a:lnTo>
                  <a:cubicBezTo>
                    <a:pt x="597" y="1230"/>
                    <a:pt x="0" y="440"/>
                    <a:pt x="143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8" name="Freeform 6"/>
            <p:cNvSpPr>
              <a:spLocks/>
            </p:cNvSpPr>
            <p:nvPr/>
          </p:nvSpPr>
          <p:spPr bwMode="auto">
            <a:xfrm>
              <a:off x="823913" y="2062163"/>
              <a:ext cx="927100" cy="1128712"/>
            </a:xfrm>
            <a:custGeom>
              <a:avLst/>
              <a:gdLst/>
              <a:ahLst/>
              <a:cxnLst>
                <a:cxn ang="0">
                  <a:pos x="0" y="711"/>
                </a:cxn>
                <a:cxn ang="0">
                  <a:pos x="160" y="349"/>
                </a:cxn>
                <a:cxn ang="0">
                  <a:pos x="584" y="0"/>
                </a:cxn>
              </a:cxnLst>
              <a:rect l="0" t="0" r="r" b="b"/>
              <a:pathLst>
                <a:path w="584" h="711">
                  <a:moveTo>
                    <a:pt x="0" y="711"/>
                  </a:moveTo>
                  <a:cubicBezTo>
                    <a:pt x="26" y="651"/>
                    <a:pt x="63" y="467"/>
                    <a:pt x="160" y="349"/>
                  </a:cubicBezTo>
                  <a:cubicBezTo>
                    <a:pt x="305" y="130"/>
                    <a:pt x="496" y="73"/>
                    <a:pt x="584" y="0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9" name="Freeform 7"/>
            <p:cNvSpPr>
              <a:spLocks/>
            </p:cNvSpPr>
            <p:nvPr/>
          </p:nvSpPr>
          <p:spPr bwMode="auto">
            <a:xfrm>
              <a:off x="2916238" y="504825"/>
              <a:ext cx="717550" cy="1252538"/>
            </a:xfrm>
            <a:custGeom>
              <a:avLst/>
              <a:gdLst/>
              <a:ahLst/>
              <a:cxnLst>
                <a:cxn ang="0">
                  <a:pos x="82" y="789"/>
                </a:cxn>
                <a:cxn ang="0">
                  <a:pos x="89" y="421"/>
                </a:cxn>
                <a:cxn ang="0">
                  <a:pos x="232" y="71"/>
                </a:cxn>
                <a:cxn ang="0">
                  <a:pos x="452" y="65"/>
                </a:cxn>
              </a:cxnLst>
              <a:rect l="0" t="0" r="r" b="b"/>
              <a:pathLst>
                <a:path w="452" h="789">
                  <a:moveTo>
                    <a:pt x="82" y="789"/>
                  </a:moveTo>
                  <a:cubicBezTo>
                    <a:pt x="0" y="647"/>
                    <a:pt x="64" y="541"/>
                    <a:pt x="89" y="421"/>
                  </a:cubicBezTo>
                  <a:cubicBezTo>
                    <a:pt x="114" y="301"/>
                    <a:pt x="137" y="142"/>
                    <a:pt x="232" y="71"/>
                  </a:cubicBezTo>
                  <a:cubicBezTo>
                    <a:pt x="327" y="0"/>
                    <a:pt x="406" y="66"/>
                    <a:pt x="452" y="65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0" name="Freeform 8"/>
            <p:cNvSpPr>
              <a:spLocks/>
            </p:cNvSpPr>
            <p:nvPr/>
          </p:nvSpPr>
          <p:spPr bwMode="auto">
            <a:xfrm>
              <a:off x="881063" y="601663"/>
              <a:ext cx="5541962" cy="5021262"/>
            </a:xfrm>
            <a:custGeom>
              <a:avLst/>
              <a:gdLst/>
              <a:ahLst/>
              <a:cxnLst>
                <a:cxn ang="0">
                  <a:pos x="0" y="924"/>
                </a:cxn>
                <a:cxn ang="0">
                  <a:pos x="249" y="669"/>
                </a:cxn>
                <a:cxn ang="0">
                  <a:pos x="740" y="440"/>
                </a:cxn>
                <a:cxn ang="0">
                  <a:pos x="1556" y="8"/>
                </a:cxn>
                <a:cxn ang="0">
                  <a:pos x="2507" y="694"/>
                </a:cxn>
                <a:cxn ang="0">
                  <a:pos x="3092" y="920"/>
                </a:cxn>
                <a:cxn ang="0">
                  <a:pos x="3450" y="1518"/>
                </a:cxn>
                <a:cxn ang="0">
                  <a:pos x="3491" y="2296"/>
                </a:cxn>
                <a:cxn ang="0">
                  <a:pos x="3361" y="2783"/>
                </a:cxn>
                <a:cxn ang="0">
                  <a:pos x="3141" y="3163"/>
                </a:cxn>
              </a:cxnLst>
              <a:rect l="0" t="0" r="r" b="b"/>
              <a:pathLst>
                <a:path w="3491" h="3163">
                  <a:moveTo>
                    <a:pt x="0" y="924"/>
                  </a:moveTo>
                  <a:cubicBezTo>
                    <a:pt x="56" y="820"/>
                    <a:pt x="57" y="863"/>
                    <a:pt x="249" y="669"/>
                  </a:cubicBezTo>
                  <a:cubicBezTo>
                    <a:pt x="394" y="517"/>
                    <a:pt x="524" y="568"/>
                    <a:pt x="740" y="440"/>
                  </a:cubicBezTo>
                  <a:cubicBezTo>
                    <a:pt x="1044" y="306"/>
                    <a:pt x="1247" y="16"/>
                    <a:pt x="1556" y="8"/>
                  </a:cubicBezTo>
                  <a:cubicBezTo>
                    <a:pt x="1865" y="0"/>
                    <a:pt x="2251" y="542"/>
                    <a:pt x="2507" y="694"/>
                  </a:cubicBezTo>
                  <a:cubicBezTo>
                    <a:pt x="2763" y="846"/>
                    <a:pt x="2935" y="783"/>
                    <a:pt x="3092" y="920"/>
                  </a:cubicBezTo>
                  <a:cubicBezTo>
                    <a:pt x="3249" y="1057"/>
                    <a:pt x="3384" y="1289"/>
                    <a:pt x="3450" y="1518"/>
                  </a:cubicBezTo>
                  <a:cubicBezTo>
                    <a:pt x="3468" y="1595"/>
                    <a:pt x="3491" y="2296"/>
                    <a:pt x="3491" y="2296"/>
                  </a:cubicBezTo>
                  <a:cubicBezTo>
                    <a:pt x="3476" y="2507"/>
                    <a:pt x="3419" y="2639"/>
                    <a:pt x="3361" y="2783"/>
                  </a:cubicBezTo>
                  <a:cubicBezTo>
                    <a:pt x="3303" y="2927"/>
                    <a:pt x="3232" y="3045"/>
                    <a:pt x="3141" y="3163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1" name="Freeform 9"/>
            <p:cNvSpPr>
              <a:spLocks/>
            </p:cNvSpPr>
            <p:nvPr/>
          </p:nvSpPr>
          <p:spPr bwMode="auto">
            <a:xfrm>
              <a:off x="4319588" y="1268413"/>
              <a:ext cx="1198562" cy="923925"/>
            </a:xfrm>
            <a:custGeom>
              <a:avLst/>
              <a:gdLst/>
              <a:ahLst/>
              <a:cxnLst>
                <a:cxn ang="0">
                  <a:pos x="126" y="582"/>
                </a:cxn>
                <a:cxn ang="0">
                  <a:pos x="453" y="303"/>
                </a:cxn>
                <a:cxn ang="0">
                  <a:pos x="755" y="59"/>
                </a:cxn>
              </a:cxnLst>
              <a:rect l="0" t="0" r="r" b="b"/>
              <a:pathLst>
                <a:path w="755" h="582">
                  <a:moveTo>
                    <a:pt x="126" y="582"/>
                  </a:moveTo>
                  <a:cubicBezTo>
                    <a:pt x="0" y="224"/>
                    <a:pt x="348" y="390"/>
                    <a:pt x="453" y="303"/>
                  </a:cubicBezTo>
                  <a:cubicBezTo>
                    <a:pt x="558" y="216"/>
                    <a:pt x="684" y="0"/>
                    <a:pt x="755" y="5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2" name="Freeform 10"/>
            <p:cNvSpPr>
              <a:spLocks/>
            </p:cNvSpPr>
            <p:nvPr/>
          </p:nvSpPr>
          <p:spPr bwMode="auto">
            <a:xfrm>
              <a:off x="3351213" y="5211763"/>
              <a:ext cx="2293937" cy="457200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624" y="272"/>
                </a:cxn>
                <a:cxn ang="0">
                  <a:pos x="1445" y="0"/>
                </a:cxn>
              </a:cxnLst>
              <a:rect l="0" t="0" r="r" b="b"/>
              <a:pathLst>
                <a:path w="1445" h="288">
                  <a:moveTo>
                    <a:pt x="0" y="80"/>
                  </a:moveTo>
                  <a:cubicBezTo>
                    <a:pt x="164" y="200"/>
                    <a:pt x="384" y="288"/>
                    <a:pt x="624" y="272"/>
                  </a:cubicBezTo>
                  <a:cubicBezTo>
                    <a:pt x="865" y="259"/>
                    <a:pt x="1285" y="210"/>
                    <a:pt x="1445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3" name="Freeform 11"/>
            <p:cNvSpPr>
              <a:spLocks/>
            </p:cNvSpPr>
            <p:nvPr/>
          </p:nvSpPr>
          <p:spPr bwMode="auto">
            <a:xfrm>
              <a:off x="4876800" y="4381500"/>
              <a:ext cx="973138" cy="1628775"/>
            </a:xfrm>
            <a:custGeom>
              <a:avLst/>
              <a:gdLst/>
              <a:ahLst/>
              <a:cxnLst>
                <a:cxn ang="0">
                  <a:pos x="0" y="1026"/>
                </a:cxn>
                <a:cxn ang="0">
                  <a:pos x="431" y="623"/>
                </a:cxn>
                <a:cxn ang="0">
                  <a:pos x="613" y="0"/>
                </a:cxn>
              </a:cxnLst>
              <a:rect l="0" t="0" r="r" b="b"/>
              <a:pathLst>
                <a:path w="613" h="1026">
                  <a:moveTo>
                    <a:pt x="0" y="1026"/>
                  </a:moveTo>
                  <a:cubicBezTo>
                    <a:pt x="282" y="944"/>
                    <a:pt x="329" y="794"/>
                    <a:pt x="431" y="623"/>
                  </a:cubicBezTo>
                  <a:cubicBezTo>
                    <a:pt x="533" y="452"/>
                    <a:pt x="596" y="118"/>
                    <a:pt x="613" y="0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4" name="Grouper 63"/>
          <p:cNvGrpSpPr/>
          <p:nvPr/>
        </p:nvGrpSpPr>
        <p:grpSpPr>
          <a:xfrm>
            <a:off x="304800" y="4680806"/>
            <a:ext cx="1859905" cy="1719994"/>
            <a:chOff x="381000" y="504825"/>
            <a:chExt cx="6542088" cy="6049963"/>
          </a:xfrm>
        </p:grpSpPr>
        <p:sp>
          <p:nvSpPr>
            <p:cNvPr id="65" name="Freeform 3"/>
            <p:cNvSpPr>
              <a:spLocks/>
            </p:cNvSpPr>
            <p:nvPr/>
          </p:nvSpPr>
          <p:spPr bwMode="auto">
            <a:xfrm>
              <a:off x="381000" y="533400"/>
              <a:ext cx="6542088" cy="6021388"/>
            </a:xfrm>
            <a:custGeom>
              <a:avLst/>
              <a:gdLst/>
              <a:ahLst/>
              <a:cxnLst>
                <a:cxn ang="0">
                  <a:pos x="1007" y="2931"/>
                </a:cxn>
                <a:cxn ang="0">
                  <a:pos x="178" y="1282"/>
                </a:cxn>
                <a:cxn ang="0">
                  <a:pos x="1413" y="154"/>
                </a:cxn>
                <a:cxn ang="0">
                  <a:pos x="1882" y="17"/>
                </a:cxn>
                <a:cxn ang="0">
                  <a:pos x="2316" y="118"/>
                </a:cxn>
                <a:cxn ang="0">
                  <a:pos x="2785" y="261"/>
                </a:cxn>
                <a:cxn ang="0">
                  <a:pos x="3939" y="1430"/>
                </a:cxn>
                <a:cxn ang="0">
                  <a:pos x="3710" y="2864"/>
                </a:cxn>
                <a:cxn ang="0">
                  <a:pos x="2735" y="3651"/>
                </a:cxn>
                <a:cxn ang="0">
                  <a:pos x="1727" y="3507"/>
                </a:cxn>
                <a:cxn ang="0">
                  <a:pos x="2159" y="2883"/>
                </a:cxn>
                <a:cxn ang="0">
                  <a:pos x="3322" y="2782"/>
                </a:cxn>
                <a:cxn ang="0">
                  <a:pos x="3119" y="1443"/>
                </a:cxn>
                <a:cxn ang="0">
                  <a:pos x="1727" y="771"/>
                </a:cxn>
                <a:cxn ang="0">
                  <a:pos x="636" y="1266"/>
                </a:cxn>
                <a:cxn ang="0">
                  <a:pos x="1570" y="2471"/>
                </a:cxn>
                <a:cxn ang="0">
                  <a:pos x="1007" y="2931"/>
                </a:cxn>
              </a:cxnLst>
              <a:rect l="0" t="0" r="r" b="b"/>
              <a:pathLst>
                <a:path w="4121" h="3793">
                  <a:moveTo>
                    <a:pt x="1007" y="2931"/>
                  </a:moveTo>
                  <a:cubicBezTo>
                    <a:pt x="312" y="2741"/>
                    <a:pt x="0" y="1959"/>
                    <a:pt x="178" y="1282"/>
                  </a:cubicBezTo>
                  <a:cubicBezTo>
                    <a:pt x="356" y="605"/>
                    <a:pt x="1136" y="366"/>
                    <a:pt x="1413" y="154"/>
                  </a:cubicBezTo>
                  <a:cubicBezTo>
                    <a:pt x="1568" y="65"/>
                    <a:pt x="1735" y="29"/>
                    <a:pt x="1882" y="17"/>
                  </a:cubicBezTo>
                  <a:cubicBezTo>
                    <a:pt x="2028" y="0"/>
                    <a:pt x="2166" y="88"/>
                    <a:pt x="2316" y="118"/>
                  </a:cubicBezTo>
                  <a:lnTo>
                    <a:pt x="2785" y="261"/>
                  </a:lnTo>
                  <a:cubicBezTo>
                    <a:pt x="3284" y="439"/>
                    <a:pt x="3808" y="991"/>
                    <a:pt x="3939" y="1430"/>
                  </a:cubicBezTo>
                  <a:cubicBezTo>
                    <a:pt x="4121" y="2048"/>
                    <a:pt x="3911" y="2494"/>
                    <a:pt x="3710" y="2864"/>
                  </a:cubicBezTo>
                  <a:cubicBezTo>
                    <a:pt x="3509" y="3234"/>
                    <a:pt x="3065" y="3544"/>
                    <a:pt x="2735" y="3651"/>
                  </a:cubicBezTo>
                  <a:cubicBezTo>
                    <a:pt x="2735" y="3651"/>
                    <a:pt x="1999" y="3793"/>
                    <a:pt x="1727" y="3507"/>
                  </a:cubicBezTo>
                  <a:cubicBezTo>
                    <a:pt x="1564" y="3252"/>
                    <a:pt x="1976" y="2835"/>
                    <a:pt x="2159" y="2883"/>
                  </a:cubicBezTo>
                  <a:cubicBezTo>
                    <a:pt x="2375" y="2994"/>
                    <a:pt x="3162" y="3022"/>
                    <a:pt x="3322" y="2782"/>
                  </a:cubicBezTo>
                  <a:cubicBezTo>
                    <a:pt x="3482" y="2542"/>
                    <a:pt x="3580" y="1944"/>
                    <a:pt x="3119" y="1443"/>
                  </a:cubicBezTo>
                  <a:cubicBezTo>
                    <a:pt x="2658" y="942"/>
                    <a:pt x="2219" y="812"/>
                    <a:pt x="1727" y="771"/>
                  </a:cubicBezTo>
                  <a:cubicBezTo>
                    <a:pt x="1235" y="730"/>
                    <a:pt x="662" y="983"/>
                    <a:pt x="636" y="1266"/>
                  </a:cubicBezTo>
                  <a:cubicBezTo>
                    <a:pt x="610" y="1549"/>
                    <a:pt x="1124" y="2341"/>
                    <a:pt x="1570" y="2471"/>
                  </a:cubicBezTo>
                  <a:cubicBezTo>
                    <a:pt x="1682" y="2636"/>
                    <a:pt x="1088" y="2947"/>
                    <a:pt x="1007" y="2931"/>
                  </a:cubicBezTo>
                  <a:close/>
                </a:path>
              </a:pathLst>
            </a:custGeom>
            <a:solidFill>
              <a:schemeClr val="bg1"/>
            </a:solidFill>
            <a:ln w="381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6" name="Freeform 4"/>
            <p:cNvSpPr>
              <a:spLocks/>
            </p:cNvSpPr>
            <p:nvPr/>
          </p:nvSpPr>
          <p:spPr bwMode="auto">
            <a:xfrm>
              <a:off x="1958975" y="4402138"/>
              <a:ext cx="904875" cy="781050"/>
            </a:xfrm>
            <a:custGeom>
              <a:avLst/>
              <a:gdLst/>
              <a:ahLst/>
              <a:cxnLst>
                <a:cxn ang="0">
                  <a:pos x="0" y="492"/>
                </a:cxn>
                <a:cxn ang="0">
                  <a:pos x="253" y="134"/>
                </a:cxn>
                <a:cxn ang="0">
                  <a:pos x="570" y="39"/>
                </a:cxn>
              </a:cxnLst>
              <a:rect l="0" t="0" r="r" b="b"/>
              <a:pathLst>
                <a:path w="570" h="492">
                  <a:moveTo>
                    <a:pt x="0" y="492"/>
                  </a:moveTo>
                  <a:cubicBezTo>
                    <a:pt x="0" y="263"/>
                    <a:pt x="155" y="214"/>
                    <a:pt x="253" y="134"/>
                  </a:cubicBezTo>
                  <a:cubicBezTo>
                    <a:pt x="348" y="58"/>
                    <a:pt x="504" y="0"/>
                    <a:pt x="570" y="3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7" name="Freeform 5"/>
            <p:cNvSpPr>
              <a:spLocks/>
            </p:cNvSpPr>
            <p:nvPr/>
          </p:nvSpPr>
          <p:spPr bwMode="auto">
            <a:xfrm>
              <a:off x="927100" y="2530475"/>
              <a:ext cx="1489075" cy="2447925"/>
            </a:xfrm>
            <a:custGeom>
              <a:avLst/>
              <a:gdLst/>
              <a:ahLst/>
              <a:cxnLst>
                <a:cxn ang="0">
                  <a:pos x="938" y="1542"/>
                </a:cxn>
                <a:cxn ang="0">
                  <a:pos x="897" y="1313"/>
                </a:cxn>
                <a:cxn ang="0">
                  <a:pos x="143" y="0"/>
                </a:cxn>
              </a:cxnLst>
              <a:rect l="0" t="0" r="r" b="b"/>
              <a:pathLst>
                <a:path w="938" h="1542">
                  <a:moveTo>
                    <a:pt x="938" y="1542"/>
                  </a:moveTo>
                  <a:lnTo>
                    <a:pt x="897" y="1313"/>
                  </a:lnTo>
                  <a:cubicBezTo>
                    <a:pt x="597" y="1230"/>
                    <a:pt x="0" y="440"/>
                    <a:pt x="143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8" name="Freeform 6"/>
            <p:cNvSpPr>
              <a:spLocks/>
            </p:cNvSpPr>
            <p:nvPr/>
          </p:nvSpPr>
          <p:spPr bwMode="auto">
            <a:xfrm>
              <a:off x="823913" y="2062163"/>
              <a:ext cx="927100" cy="1128712"/>
            </a:xfrm>
            <a:custGeom>
              <a:avLst/>
              <a:gdLst/>
              <a:ahLst/>
              <a:cxnLst>
                <a:cxn ang="0">
                  <a:pos x="0" y="711"/>
                </a:cxn>
                <a:cxn ang="0">
                  <a:pos x="160" y="349"/>
                </a:cxn>
                <a:cxn ang="0">
                  <a:pos x="584" y="0"/>
                </a:cxn>
              </a:cxnLst>
              <a:rect l="0" t="0" r="r" b="b"/>
              <a:pathLst>
                <a:path w="584" h="711">
                  <a:moveTo>
                    <a:pt x="0" y="711"/>
                  </a:moveTo>
                  <a:cubicBezTo>
                    <a:pt x="26" y="651"/>
                    <a:pt x="63" y="467"/>
                    <a:pt x="160" y="349"/>
                  </a:cubicBezTo>
                  <a:cubicBezTo>
                    <a:pt x="305" y="130"/>
                    <a:pt x="496" y="73"/>
                    <a:pt x="584" y="0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9" name="Freeform 7"/>
            <p:cNvSpPr>
              <a:spLocks/>
            </p:cNvSpPr>
            <p:nvPr/>
          </p:nvSpPr>
          <p:spPr bwMode="auto">
            <a:xfrm>
              <a:off x="2916238" y="504825"/>
              <a:ext cx="717550" cy="1252538"/>
            </a:xfrm>
            <a:custGeom>
              <a:avLst/>
              <a:gdLst/>
              <a:ahLst/>
              <a:cxnLst>
                <a:cxn ang="0">
                  <a:pos x="82" y="789"/>
                </a:cxn>
                <a:cxn ang="0">
                  <a:pos x="89" y="421"/>
                </a:cxn>
                <a:cxn ang="0">
                  <a:pos x="232" y="71"/>
                </a:cxn>
                <a:cxn ang="0">
                  <a:pos x="452" y="65"/>
                </a:cxn>
              </a:cxnLst>
              <a:rect l="0" t="0" r="r" b="b"/>
              <a:pathLst>
                <a:path w="452" h="789">
                  <a:moveTo>
                    <a:pt x="82" y="789"/>
                  </a:moveTo>
                  <a:cubicBezTo>
                    <a:pt x="0" y="647"/>
                    <a:pt x="64" y="541"/>
                    <a:pt x="89" y="421"/>
                  </a:cubicBezTo>
                  <a:cubicBezTo>
                    <a:pt x="114" y="301"/>
                    <a:pt x="137" y="142"/>
                    <a:pt x="232" y="71"/>
                  </a:cubicBezTo>
                  <a:cubicBezTo>
                    <a:pt x="327" y="0"/>
                    <a:pt x="406" y="66"/>
                    <a:pt x="452" y="65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0" name="Freeform 8"/>
            <p:cNvSpPr>
              <a:spLocks/>
            </p:cNvSpPr>
            <p:nvPr/>
          </p:nvSpPr>
          <p:spPr bwMode="auto">
            <a:xfrm>
              <a:off x="881063" y="601663"/>
              <a:ext cx="5541962" cy="5021262"/>
            </a:xfrm>
            <a:custGeom>
              <a:avLst/>
              <a:gdLst/>
              <a:ahLst/>
              <a:cxnLst>
                <a:cxn ang="0">
                  <a:pos x="0" y="924"/>
                </a:cxn>
                <a:cxn ang="0">
                  <a:pos x="249" y="669"/>
                </a:cxn>
                <a:cxn ang="0">
                  <a:pos x="740" y="440"/>
                </a:cxn>
                <a:cxn ang="0">
                  <a:pos x="1556" y="8"/>
                </a:cxn>
                <a:cxn ang="0">
                  <a:pos x="2507" y="694"/>
                </a:cxn>
                <a:cxn ang="0">
                  <a:pos x="3092" y="920"/>
                </a:cxn>
                <a:cxn ang="0">
                  <a:pos x="3450" y="1518"/>
                </a:cxn>
                <a:cxn ang="0">
                  <a:pos x="3491" y="2296"/>
                </a:cxn>
                <a:cxn ang="0">
                  <a:pos x="3361" y="2783"/>
                </a:cxn>
                <a:cxn ang="0">
                  <a:pos x="3141" y="3163"/>
                </a:cxn>
              </a:cxnLst>
              <a:rect l="0" t="0" r="r" b="b"/>
              <a:pathLst>
                <a:path w="3491" h="3163">
                  <a:moveTo>
                    <a:pt x="0" y="924"/>
                  </a:moveTo>
                  <a:cubicBezTo>
                    <a:pt x="56" y="820"/>
                    <a:pt x="57" y="863"/>
                    <a:pt x="249" y="669"/>
                  </a:cubicBezTo>
                  <a:cubicBezTo>
                    <a:pt x="394" y="517"/>
                    <a:pt x="524" y="568"/>
                    <a:pt x="740" y="440"/>
                  </a:cubicBezTo>
                  <a:cubicBezTo>
                    <a:pt x="1044" y="306"/>
                    <a:pt x="1247" y="16"/>
                    <a:pt x="1556" y="8"/>
                  </a:cubicBezTo>
                  <a:cubicBezTo>
                    <a:pt x="1865" y="0"/>
                    <a:pt x="2251" y="542"/>
                    <a:pt x="2507" y="694"/>
                  </a:cubicBezTo>
                  <a:cubicBezTo>
                    <a:pt x="2763" y="846"/>
                    <a:pt x="2935" y="783"/>
                    <a:pt x="3092" y="920"/>
                  </a:cubicBezTo>
                  <a:cubicBezTo>
                    <a:pt x="3249" y="1057"/>
                    <a:pt x="3384" y="1289"/>
                    <a:pt x="3450" y="1518"/>
                  </a:cubicBezTo>
                  <a:cubicBezTo>
                    <a:pt x="3468" y="1595"/>
                    <a:pt x="3491" y="2296"/>
                    <a:pt x="3491" y="2296"/>
                  </a:cubicBezTo>
                  <a:cubicBezTo>
                    <a:pt x="3476" y="2507"/>
                    <a:pt x="3419" y="2639"/>
                    <a:pt x="3361" y="2783"/>
                  </a:cubicBezTo>
                  <a:cubicBezTo>
                    <a:pt x="3303" y="2927"/>
                    <a:pt x="3232" y="3045"/>
                    <a:pt x="3141" y="3163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1" name="Freeform 9"/>
            <p:cNvSpPr>
              <a:spLocks/>
            </p:cNvSpPr>
            <p:nvPr/>
          </p:nvSpPr>
          <p:spPr bwMode="auto">
            <a:xfrm>
              <a:off x="4319588" y="1268413"/>
              <a:ext cx="1198562" cy="923925"/>
            </a:xfrm>
            <a:custGeom>
              <a:avLst/>
              <a:gdLst/>
              <a:ahLst/>
              <a:cxnLst>
                <a:cxn ang="0">
                  <a:pos x="126" y="582"/>
                </a:cxn>
                <a:cxn ang="0">
                  <a:pos x="453" y="303"/>
                </a:cxn>
                <a:cxn ang="0">
                  <a:pos x="755" y="59"/>
                </a:cxn>
              </a:cxnLst>
              <a:rect l="0" t="0" r="r" b="b"/>
              <a:pathLst>
                <a:path w="755" h="582">
                  <a:moveTo>
                    <a:pt x="126" y="582"/>
                  </a:moveTo>
                  <a:cubicBezTo>
                    <a:pt x="0" y="224"/>
                    <a:pt x="348" y="390"/>
                    <a:pt x="453" y="303"/>
                  </a:cubicBezTo>
                  <a:cubicBezTo>
                    <a:pt x="558" y="216"/>
                    <a:pt x="684" y="0"/>
                    <a:pt x="755" y="5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2" name="Freeform 10"/>
            <p:cNvSpPr>
              <a:spLocks/>
            </p:cNvSpPr>
            <p:nvPr/>
          </p:nvSpPr>
          <p:spPr bwMode="auto">
            <a:xfrm>
              <a:off x="3351213" y="5211763"/>
              <a:ext cx="2293937" cy="457200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624" y="272"/>
                </a:cxn>
                <a:cxn ang="0">
                  <a:pos x="1445" y="0"/>
                </a:cxn>
              </a:cxnLst>
              <a:rect l="0" t="0" r="r" b="b"/>
              <a:pathLst>
                <a:path w="1445" h="288">
                  <a:moveTo>
                    <a:pt x="0" y="80"/>
                  </a:moveTo>
                  <a:cubicBezTo>
                    <a:pt x="164" y="200"/>
                    <a:pt x="384" y="288"/>
                    <a:pt x="624" y="272"/>
                  </a:cubicBezTo>
                  <a:cubicBezTo>
                    <a:pt x="865" y="259"/>
                    <a:pt x="1285" y="210"/>
                    <a:pt x="1445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3" name="Freeform 11"/>
            <p:cNvSpPr>
              <a:spLocks/>
            </p:cNvSpPr>
            <p:nvPr/>
          </p:nvSpPr>
          <p:spPr bwMode="auto">
            <a:xfrm>
              <a:off x="4876800" y="4381500"/>
              <a:ext cx="973138" cy="1628775"/>
            </a:xfrm>
            <a:custGeom>
              <a:avLst/>
              <a:gdLst/>
              <a:ahLst/>
              <a:cxnLst>
                <a:cxn ang="0">
                  <a:pos x="0" y="1026"/>
                </a:cxn>
                <a:cxn ang="0">
                  <a:pos x="431" y="623"/>
                </a:cxn>
                <a:cxn ang="0">
                  <a:pos x="613" y="0"/>
                </a:cxn>
              </a:cxnLst>
              <a:rect l="0" t="0" r="r" b="b"/>
              <a:pathLst>
                <a:path w="613" h="1026">
                  <a:moveTo>
                    <a:pt x="0" y="1026"/>
                  </a:moveTo>
                  <a:cubicBezTo>
                    <a:pt x="282" y="944"/>
                    <a:pt x="329" y="794"/>
                    <a:pt x="431" y="623"/>
                  </a:cubicBezTo>
                  <a:cubicBezTo>
                    <a:pt x="533" y="452"/>
                    <a:pt x="596" y="118"/>
                    <a:pt x="613" y="0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81" name="Rectangle 80"/>
          <p:cNvSpPr/>
          <p:nvPr/>
        </p:nvSpPr>
        <p:spPr>
          <a:xfrm>
            <a:off x="914400" y="736937"/>
            <a:ext cx="61247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1</a:t>
            </a:r>
            <a:endParaRPr lang="fr-FR" sz="6000" dirty="0">
              <a:solidFill>
                <a:srgbClr val="000000"/>
              </a:solidFill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987725" y="2794337"/>
            <a:ext cx="61247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2</a:t>
            </a:r>
            <a:endParaRPr lang="fr-FR" sz="6000" dirty="0">
              <a:solidFill>
                <a:srgbClr val="000000"/>
              </a:solidFill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959490" y="4953000"/>
            <a:ext cx="61247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prstClr val="black"/>
                </a:solidFill>
                <a:latin typeface="Helvetica Neue Light"/>
                <a:cs typeface="Helvetica Neue Light"/>
              </a:rPr>
              <a:t>3</a:t>
            </a:r>
            <a:endParaRPr lang="fr-FR" sz="6000" dirty="0"/>
          </a:p>
        </p:txBody>
      </p:sp>
      <p:sp>
        <p:nvSpPr>
          <p:cNvPr id="38" name="Title 1"/>
          <p:cNvSpPr txBox="1">
            <a:spLocks/>
          </p:cNvSpPr>
          <p:nvPr/>
        </p:nvSpPr>
        <p:spPr bwMode="auto">
          <a:xfrm>
            <a:off x="0" y="3773488"/>
            <a:ext cx="9144000" cy="696912"/>
          </a:xfrm>
          <a:prstGeom prst="rect">
            <a:avLst/>
          </a:prstGeom>
          <a:solidFill>
            <a:schemeClr val="tx1">
              <a:alpha val="59999"/>
            </a:schemeClr>
          </a:solidFill>
          <a:ln w="9525">
            <a:noFill/>
            <a:miter lim="800000"/>
            <a:headEnd/>
            <a:tailEnd/>
          </a:ln>
        </p:spPr>
        <p:txBody>
          <a:bodyPr tIns="46800" bIns="93600" anchor="b">
            <a:prstTxWarp prst="textNoShape">
              <a:avLst/>
            </a:prstTxWarp>
            <a:spAutoFit/>
          </a:bodyPr>
          <a:lstStyle/>
          <a:p>
            <a:pPr algn="l" eaLnBrk="0" hangingPunct="0"/>
            <a:r>
              <a:rPr lang="de-DE" sz="3600" dirty="0" smtClean="0">
                <a:solidFill>
                  <a:schemeClr val="bg1"/>
                </a:solidFill>
                <a:latin typeface="Segoe UI" pitchFamily="-96" charset="0"/>
                <a:ea typeface="Segoe UI" pitchFamily="-96" charset="0"/>
                <a:cs typeface="Segoe UI" pitchFamily="-96" charset="0"/>
              </a:rPr>
              <a:t> </a:t>
            </a:r>
            <a:r>
              <a:rPr lang="de-DE" sz="3600" dirty="0" err="1" smtClean="0">
                <a:solidFill>
                  <a:schemeClr val="bg1"/>
                </a:solidFill>
                <a:latin typeface="Segoe UI" pitchFamily="-96" charset="0"/>
                <a:ea typeface="Segoe UI" pitchFamily="-96" charset="0"/>
                <a:cs typeface="Segoe UI" pitchFamily="-96" charset="0"/>
              </a:rPr>
              <a:t>questions</a:t>
            </a:r>
            <a:r>
              <a:rPr lang="de-DE" sz="3600" dirty="0">
                <a:solidFill>
                  <a:schemeClr val="bg1"/>
                </a:solidFill>
                <a:latin typeface="Segoe UI" pitchFamily="-96" charset="0"/>
                <a:ea typeface="Segoe UI" pitchFamily="-96" charset="0"/>
                <a:cs typeface="Segoe UI" pitchFamily="-96" charset="0"/>
              </a:rPr>
              <a:t>?</a:t>
            </a:r>
            <a:endParaRPr lang="en-CA" sz="3600" dirty="0">
              <a:solidFill>
                <a:schemeClr val="bg1"/>
              </a:solidFill>
              <a:latin typeface="Segoe UI" pitchFamily="-96" charset="0"/>
              <a:ea typeface="Segoe UI" pitchFamily="-96" charset="0"/>
              <a:cs typeface="Segoe UI" pitchFamily="-96" charset="0"/>
            </a:endParaRPr>
          </a:p>
        </p:txBody>
      </p:sp>
      <p:sp>
        <p:nvSpPr>
          <p:cNvPr id="39" name="ZoneTexte 38"/>
          <p:cNvSpPr txBox="1"/>
          <p:nvPr/>
        </p:nvSpPr>
        <p:spPr>
          <a:xfrm>
            <a:off x="6248400" y="1219200"/>
            <a:ext cx="275445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200" dirty="0" smtClean="0">
                <a:latin typeface="Helvetica Neue Light"/>
                <a:cs typeface="Helvetica Neue Light"/>
              </a:rPr>
              <a:t>Anne Roudaut</a:t>
            </a:r>
          </a:p>
          <a:p>
            <a:pPr algn="r"/>
            <a:r>
              <a:rPr lang="fr-FR" sz="2200" dirty="0" smtClean="0">
                <a:latin typeface="Helvetica Neue Light"/>
                <a:cs typeface="Helvetica Neue Light"/>
              </a:rPr>
              <a:t>Henning Pohl</a:t>
            </a:r>
          </a:p>
          <a:p>
            <a:pPr algn="r"/>
            <a:r>
              <a:rPr lang="fr-FR" sz="2200" dirty="0" smtClean="0">
                <a:latin typeface="Helvetica Neue Light"/>
                <a:cs typeface="Helvetica Neue Light"/>
              </a:rPr>
              <a:t>Patrick Baudisch</a:t>
            </a:r>
            <a:endParaRPr lang="fr-FR" sz="2200" dirty="0">
              <a:latin typeface="Helvetica Neue Light"/>
              <a:cs typeface="Helvetica Neue Light"/>
            </a:endParaRPr>
          </a:p>
        </p:txBody>
      </p:sp>
      <p:grpSp>
        <p:nvGrpSpPr>
          <p:cNvPr id="40" name="Grouper 39"/>
          <p:cNvGrpSpPr/>
          <p:nvPr/>
        </p:nvGrpSpPr>
        <p:grpSpPr>
          <a:xfrm>
            <a:off x="6967971" y="210705"/>
            <a:ext cx="1958686" cy="932295"/>
            <a:chOff x="6934200" y="5779655"/>
            <a:chExt cx="1958686" cy="932295"/>
          </a:xfrm>
        </p:grpSpPr>
        <p:pic>
          <p:nvPicPr>
            <p:cNvPr id="41" name="Picture 17" descr="hpi_logo_gr.png"/>
            <p:cNvPicPr>
              <a:picLocks noChangeAspect="1"/>
            </p:cNvPicPr>
            <p:nvPr/>
          </p:nvPicPr>
          <p:blipFill>
            <a:blip r:embed="rId3"/>
            <a:srcRect r="50015" b="17065"/>
            <a:stretch>
              <a:fillRect/>
            </a:stretch>
          </p:blipFill>
          <p:spPr bwMode="auto">
            <a:xfrm>
              <a:off x="6934200" y="5791200"/>
              <a:ext cx="974436" cy="920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2" name="Picture 17" descr="hpi_logo_gr.png"/>
            <p:cNvPicPr>
              <a:picLocks noChangeAspect="1"/>
            </p:cNvPicPr>
            <p:nvPr/>
          </p:nvPicPr>
          <p:blipFill>
            <a:blip r:embed="rId3">
              <a:biLevel thresh="50000"/>
            </a:blip>
            <a:srcRect l="48564" b="17065"/>
            <a:stretch>
              <a:fillRect/>
            </a:stretch>
          </p:blipFill>
          <p:spPr bwMode="auto">
            <a:xfrm>
              <a:off x="7890163" y="5779655"/>
              <a:ext cx="1002723" cy="920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Screen shot 2011-04-28 at 17.04.2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61188" cy="6858000"/>
          </a:xfrm>
          <a:prstGeom prst="rect">
            <a:avLst/>
          </a:prstGeom>
        </p:spPr>
      </p:pic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0" y="5048250"/>
            <a:ext cx="5105400" cy="646331"/>
          </a:xfrm>
          <a:prstGeom prst="rect">
            <a:avLst/>
          </a:prstGeom>
          <a:solidFill>
            <a:schemeClr val="tx1">
              <a:alpha val="59999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216000">
            <a:prstTxWarp prst="textNoShape">
              <a:avLst/>
            </a:prstTxWarp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Flat, pointy or free finger</a:t>
            </a:r>
            <a:endParaRPr lang="en-US" sz="3600" dirty="0">
              <a:solidFill>
                <a:srgbClr val="FF99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4114800" y="6336268"/>
            <a:ext cx="1133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Helvetica Neue Light"/>
                <a:cs typeface="Helvetica Neue Light"/>
              </a:rPr>
              <a:t>CAMERA</a:t>
            </a:r>
            <a:endParaRPr lang="fr-FR" dirty="0"/>
          </a:p>
        </p:txBody>
      </p:sp>
      <p:grpSp>
        <p:nvGrpSpPr>
          <p:cNvPr id="2" name="Grouper 13"/>
          <p:cNvGrpSpPr/>
          <p:nvPr/>
        </p:nvGrpSpPr>
        <p:grpSpPr>
          <a:xfrm rot="16200000">
            <a:off x="4336159" y="5549295"/>
            <a:ext cx="658710" cy="708659"/>
            <a:chOff x="1320343" y="3331274"/>
            <a:chExt cx="194118" cy="742209"/>
          </a:xfrm>
        </p:grpSpPr>
        <p:sp>
          <p:nvSpPr>
            <p:cNvPr id="15" name="Rectangle 14"/>
            <p:cNvSpPr/>
            <p:nvPr/>
          </p:nvSpPr>
          <p:spPr>
            <a:xfrm>
              <a:off x="1320343" y="3331274"/>
              <a:ext cx="139164" cy="74220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459507" y="3516825"/>
              <a:ext cx="54954" cy="37110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4" name="Grouper 13"/>
          <p:cNvGrpSpPr/>
          <p:nvPr/>
        </p:nvGrpSpPr>
        <p:grpSpPr>
          <a:xfrm>
            <a:off x="1260569" y="3278506"/>
            <a:ext cx="236116" cy="531494"/>
            <a:chOff x="1320343" y="3331274"/>
            <a:chExt cx="278328" cy="742209"/>
          </a:xfrm>
        </p:grpSpPr>
        <p:sp>
          <p:nvSpPr>
            <p:cNvPr id="17" name="Rectangle 16"/>
            <p:cNvSpPr/>
            <p:nvPr/>
          </p:nvSpPr>
          <p:spPr>
            <a:xfrm>
              <a:off x="1320343" y="3331274"/>
              <a:ext cx="139164" cy="74220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459507" y="3516826"/>
              <a:ext cx="139164" cy="37110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9" name="Rectangle 18"/>
          <p:cNvSpPr/>
          <p:nvPr/>
        </p:nvSpPr>
        <p:spPr>
          <a:xfrm>
            <a:off x="580742" y="3364468"/>
            <a:ext cx="7146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Helvetica Neue Light"/>
                <a:cs typeface="Helvetica Neue Light"/>
              </a:rPr>
              <a:t>LEDs</a:t>
            </a:r>
            <a:endParaRPr lang="fr-FR" dirty="0"/>
          </a:p>
        </p:txBody>
      </p:sp>
      <p:pic>
        <p:nvPicPr>
          <p:cNvPr id="24" name="Image 23" descr="attt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6918" y="838200"/>
            <a:ext cx="6458167" cy="3200400"/>
          </a:xfrm>
          <a:prstGeom prst="rect">
            <a:avLst/>
          </a:prstGeom>
        </p:spPr>
      </p:pic>
      <p:grpSp>
        <p:nvGrpSpPr>
          <p:cNvPr id="25" name="Grouper 24"/>
          <p:cNvGrpSpPr/>
          <p:nvPr/>
        </p:nvGrpSpPr>
        <p:grpSpPr>
          <a:xfrm flipH="1">
            <a:off x="7592685" y="3202306"/>
            <a:ext cx="228600" cy="531494"/>
            <a:chOff x="1320343" y="3331274"/>
            <a:chExt cx="278328" cy="742209"/>
          </a:xfrm>
        </p:grpSpPr>
        <p:sp>
          <p:nvSpPr>
            <p:cNvPr id="26" name="Rectangle 25"/>
            <p:cNvSpPr/>
            <p:nvPr/>
          </p:nvSpPr>
          <p:spPr>
            <a:xfrm>
              <a:off x="1320343" y="3331274"/>
              <a:ext cx="139164" cy="74220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459507" y="3516826"/>
              <a:ext cx="139164" cy="37110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7819742" y="3288268"/>
            <a:ext cx="7146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Helvetica Neue Light"/>
                <a:cs typeface="Helvetica Neue Light"/>
              </a:rPr>
              <a:t>LEDs</a:t>
            </a:r>
            <a:endParaRPr lang="fr-FR" dirty="0"/>
          </a:p>
        </p:txBody>
      </p:sp>
      <p:sp>
        <p:nvSpPr>
          <p:cNvPr id="29" name="Trapèze 28"/>
          <p:cNvSpPr/>
          <p:nvPr/>
        </p:nvSpPr>
        <p:spPr>
          <a:xfrm>
            <a:off x="1981200" y="2438400"/>
            <a:ext cx="5257800" cy="1219200"/>
          </a:xfrm>
          <a:prstGeom prst="trapezoid">
            <a:avLst>
              <a:gd name="adj" fmla="val 0"/>
            </a:avLst>
          </a:prstGeom>
          <a:solidFill>
            <a:schemeClr val="accent4">
              <a:alpha val="38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ZoneTexte 29"/>
          <p:cNvSpPr txBox="1"/>
          <p:nvPr/>
        </p:nvSpPr>
        <p:spPr>
          <a:xfrm>
            <a:off x="2057400" y="2814191"/>
            <a:ext cx="48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1. Soft transition to the dome</a:t>
            </a:r>
            <a:endParaRPr lang="en-US" sz="2800" dirty="0">
              <a:solidFill>
                <a:srgbClr val="000000"/>
              </a:solidFill>
              <a:latin typeface="Helvetica Neue Light"/>
              <a:cs typeface="Helvetica Neue Light"/>
            </a:endParaRPr>
          </a:p>
        </p:txBody>
      </p:sp>
      <p:sp>
        <p:nvSpPr>
          <p:cNvPr id="32" name="TextBox 9"/>
          <p:cNvSpPr txBox="1">
            <a:spLocks noChangeArrowheads="1"/>
          </p:cNvSpPr>
          <p:nvPr/>
        </p:nvSpPr>
        <p:spPr bwMode="auto">
          <a:xfrm>
            <a:off x="0" y="5048250"/>
            <a:ext cx="9144000" cy="646331"/>
          </a:xfrm>
          <a:prstGeom prst="rect">
            <a:avLst/>
          </a:prstGeom>
          <a:solidFill>
            <a:schemeClr val="tx1">
              <a:alpha val="59999"/>
            </a:schemeClr>
          </a:solidFill>
          <a:ln w="9525">
            <a:noFill/>
            <a:miter lim="800000"/>
            <a:headEnd/>
            <a:tailEnd/>
          </a:ln>
        </p:spPr>
        <p:txBody>
          <a:bodyPr lIns="216000">
            <a:prstTxWarp prst="textNoShape">
              <a:avLst/>
            </a:prstTxWarp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To avoid loosing too much light</a:t>
            </a:r>
            <a:endParaRPr lang="en-US" sz="3600" dirty="0">
              <a:solidFill>
                <a:srgbClr val="FF9900"/>
              </a:solidFill>
            </a:endParaRPr>
          </a:p>
        </p:txBody>
      </p:sp>
      <p:sp>
        <p:nvSpPr>
          <p:cNvPr id="33" name="ZoneTexte 32"/>
          <p:cNvSpPr txBox="1"/>
          <p:nvPr/>
        </p:nvSpPr>
        <p:spPr>
          <a:xfrm>
            <a:off x="3733800" y="4038600"/>
            <a:ext cx="48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2. Larger number of LEDs</a:t>
            </a:r>
            <a:endParaRPr lang="en-US" sz="2800" dirty="0">
              <a:solidFill>
                <a:srgbClr val="000000"/>
              </a:solidFill>
              <a:latin typeface="Helvetica Neue Light"/>
              <a:cs typeface="Helvetica Neue Ligh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4114800" y="6336268"/>
            <a:ext cx="1133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Helvetica Neue Light"/>
                <a:cs typeface="Helvetica Neue Light"/>
              </a:rPr>
              <a:t>CAMERA</a:t>
            </a:r>
            <a:endParaRPr lang="fr-FR" dirty="0"/>
          </a:p>
        </p:txBody>
      </p:sp>
      <p:grpSp>
        <p:nvGrpSpPr>
          <p:cNvPr id="2" name="Grouper 13"/>
          <p:cNvGrpSpPr/>
          <p:nvPr/>
        </p:nvGrpSpPr>
        <p:grpSpPr>
          <a:xfrm rot="16200000">
            <a:off x="4336159" y="5549295"/>
            <a:ext cx="658710" cy="708659"/>
            <a:chOff x="1320343" y="3331274"/>
            <a:chExt cx="194118" cy="742209"/>
          </a:xfrm>
        </p:grpSpPr>
        <p:sp>
          <p:nvSpPr>
            <p:cNvPr id="15" name="Rectangle 14"/>
            <p:cNvSpPr/>
            <p:nvPr/>
          </p:nvSpPr>
          <p:spPr>
            <a:xfrm>
              <a:off x="1320343" y="3331274"/>
              <a:ext cx="139164" cy="74220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459507" y="3516825"/>
              <a:ext cx="54954" cy="37110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3" name="Grouper 13"/>
          <p:cNvGrpSpPr/>
          <p:nvPr/>
        </p:nvGrpSpPr>
        <p:grpSpPr>
          <a:xfrm>
            <a:off x="1260569" y="3278506"/>
            <a:ext cx="236116" cy="531494"/>
            <a:chOff x="1320343" y="3331274"/>
            <a:chExt cx="278328" cy="742209"/>
          </a:xfrm>
        </p:grpSpPr>
        <p:sp>
          <p:nvSpPr>
            <p:cNvPr id="17" name="Rectangle 16"/>
            <p:cNvSpPr/>
            <p:nvPr/>
          </p:nvSpPr>
          <p:spPr>
            <a:xfrm>
              <a:off x="1320343" y="3331274"/>
              <a:ext cx="139164" cy="74220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459507" y="3516826"/>
              <a:ext cx="139164" cy="37110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9" name="Rectangle 18"/>
          <p:cNvSpPr/>
          <p:nvPr/>
        </p:nvSpPr>
        <p:spPr>
          <a:xfrm>
            <a:off x="580742" y="3364468"/>
            <a:ext cx="7146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Helvetica Neue Light"/>
                <a:cs typeface="Helvetica Neue Light"/>
              </a:rPr>
              <a:t>LEDs</a:t>
            </a:r>
            <a:endParaRPr lang="fr-FR" dirty="0"/>
          </a:p>
        </p:txBody>
      </p:sp>
      <p:pic>
        <p:nvPicPr>
          <p:cNvPr id="24" name="Image 23" descr="attt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6918" y="838200"/>
            <a:ext cx="6458167" cy="3200400"/>
          </a:xfrm>
          <a:prstGeom prst="rect">
            <a:avLst/>
          </a:prstGeom>
        </p:spPr>
      </p:pic>
      <p:grpSp>
        <p:nvGrpSpPr>
          <p:cNvPr id="4" name="Grouper 24"/>
          <p:cNvGrpSpPr/>
          <p:nvPr/>
        </p:nvGrpSpPr>
        <p:grpSpPr>
          <a:xfrm flipH="1">
            <a:off x="7592685" y="3202306"/>
            <a:ext cx="228600" cy="531494"/>
            <a:chOff x="1320343" y="3331274"/>
            <a:chExt cx="278328" cy="742209"/>
          </a:xfrm>
        </p:grpSpPr>
        <p:sp>
          <p:nvSpPr>
            <p:cNvPr id="26" name="Rectangle 25"/>
            <p:cNvSpPr/>
            <p:nvPr/>
          </p:nvSpPr>
          <p:spPr>
            <a:xfrm>
              <a:off x="1320343" y="3331274"/>
              <a:ext cx="139164" cy="74220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459507" y="3516826"/>
              <a:ext cx="139164" cy="37110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7819742" y="3288268"/>
            <a:ext cx="7146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Helvetica Neue Light"/>
                <a:cs typeface="Helvetica Neue Light"/>
              </a:rPr>
              <a:t>LEDs</a:t>
            </a:r>
            <a:endParaRPr lang="fr-FR" dirty="0"/>
          </a:p>
        </p:txBody>
      </p:sp>
      <p:sp>
        <p:nvSpPr>
          <p:cNvPr id="20" name="Triangle isocèle 19"/>
          <p:cNvSpPr/>
          <p:nvPr/>
        </p:nvSpPr>
        <p:spPr>
          <a:xfrm rot="10800000">
            <a:off x="2362201" y="674131"/>
            <a:ext cx="4648199" cy="5117068"/>
          </a:xfrm>
          <a:prstGeom prst="triangle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TextBox 9"/>
          <p:cNvSpPr txBox="1">
            <a:spLocks noChangeArrowheads="1"/>
          </p:cNvSpPr>
          <p:nvPr/>
        </p:nvSpPr>
        <p:spPr bwMode="auto">
          <a:xfrm>
            <a:off x="0" y="5048250"/>
            <a:ext cx="9144000" cy="646331"/>
          </a:xfrm>
          <a:prstGeom prst="rect">
            <a:avLst/>
          </a:prstGeom>
          <a:solidFill>
            <a:schemeClr val="tx1">
              <a:alpha val="59999"/>
            </a:schemeClr>
          </a:solidFill>
          <a:ln w="9525">
            <a:noFill/>
            <a:miter lim="800000"/>
            <a:headEnd/>
            <a:tailEnd/>
          </a:ln>
        </p:spPr>
        <p:txBody>
          <a:bodyPr lIns="216000">
            <a:prstTxWarp prst="textNoShape">
              <a:avLst/>
            </a:prstTxWarp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To make all curvatures equal</a:t>
            </a:r>
            <a:endParaRPr lang="en-US" sz="3600" dirty="0">
              <a:solidFill>
                <a:srgbClr val="FF9900"/>
              </a:solidFill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5219700" y="412521"/>
            <a:ext cx="358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1. High depth of field</a:t>
            </a:r>
            <a:endParaRPr lang="en-US" sz="2800" dirty="0">
              <a:solidFill>
                <a:srgbClr val="000000"/>
              </a:solidFill>
              <a:latin typeface="Helvetica Neue Light"/>
              <a:cs typeface="Helvetica Neue Light"/>
            </a:endParaRPr>
          </a:p>
        </p:txBody>
      </p:sp>
      <p:sp>
        <p:nvSpPr>
          <p:cNvPr id="23" name="ZoneTexte 22"/>
          <p:cNvSpPr txBox="1"/>
          <p:nvPr/>
        </p:nvSpPr>
        <p:spPr>
          <a:xfrm>
            <a:off x="1667044" y="3810000"/>
            <a:ext cx="3581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>
                <a:solidFill>
                  <a:srgbClr val="000000"/>
                </a:solidFill>
                <a:latin typeface="Helvetica Neue Light"/>
                <a:cs typeface="Helvetica Neue Light"/>
              </a:rPr>
              <a:t>2. Compensate for curve distortion</a:t>
            </a:r>
            <a:endParaRPr lang="en-US" sz="2800" dirty="0">
              <a:solidFill>
                <a:srgbClr val="000000"/>
              </a:solidFill>
              <a:latin typeface="Helvetica Neue Light"/>
              <a:cs typeface="Helvetica Neue Ligh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Espace réservé du contenu 4" descr="5545.paperphone+web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394672" y="-1295400"/>
            <a:ext cx="9919672" cy="9790510"/>
          </a:xfrm>
        </p:spPr>
      </p:pic>
      <p:sp>
        <p:nvSpPr>
          <p:cNvPr id="6" name="TextBox 9"/>
          <p:cNvSpPr txBox="1">
            <a:spLocks noChangeArrowheads="1"/>
          </p:cNvSpPr>
          <p:nvPr/>
        </p:nvSpPr>
        <p:spPr bwMode="auto">
          <a:xfrm>
            <a:off x="0" y="5048250"/>
            <a:ext cx="9144000" cy="646113"/>
          </a:xfrm>
          <a:prstGeom prst="rect">
            <a:avLst/>
          </a:prstGeom>
          <a:solidFill>
            <a:schemeClr val="tx1">
              <a:alpha val="59999"/>
            </a:schemeClr>
          </a:solidFill>
          <a:ln w="9525">
            <a:noFill/>
            <a:miter lim="800000"/>
            <a:headEnd/>
            <a:tailEnd/>
          </a:ln>
        </p:spPr>
        <p:txBody>
          <a:bodyPr lIns="216000">
            <a:prstTxWarp prst="textNoShape">
              <a:avLst/>
            </a:prstTxWarp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E Ink</a:t>
            </a:r>
            <a:endParaRPr lang="en-US" sz="3600" dirty="0">
              <a:solidFill>
                <a:srgbClr val="FF99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5021" y="6096000"/>
            <a:ext cx="166740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 smtClean="0">
                <a:solidFill>
                  <a:schemeClr val="bg1"/>
                </a:solidFill>
                <a:latin typeface="Helvetica Neue Light"/>
                <a:ea typeface="+mj-ea"/>
                <a:cs typeface="Helvetica Neue Light"/>
              </a:rPr>
              <a:t>[</a:t>
            </a:r>
            <a:r>
              <a:rPr lang="en-US" sz="2600" dirty="0" err="1" smtClean="0">
                <a:solidFill>
                  <a:schemeClr val="bg1"/>
                </a:solidFill>
                <a:latin typeface="Helvetica Neue Light"/>
                <a:ea typeface="+mj-ea"/>
                <a:cs typeface="Helvetica Neue Light"/>
              </a:rPr>
              <a:t>Lahey</a:t>
            </a:r>
            <a:r>
              <a:rPr lang="en-US" sz="2600" dirty="0" smtClean="0">
                <a:solidFill>
                  <a:schemeClr val="bg1"/>
                </a:solidFill>
                <a:latin typeface="Helvetica Neue Light"/>
                <a:ea typeface="+mj-ea"/>
                <a:cs typeface="Helvetica Neue Light"/>
              </a:rPr>
              <a:t> 11]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Spectrum">
      <a:dk1>
        <a:sysClr val="windowText" lastClr="000000"/>
      </a:dk1>
      <a:lt1>
        <a:sysClr val="window" lastClr="FFFFFF"/>
      </a:lt1>
      <a:dk2>
        <a:srgbClr val="252731"/>
      </a:dk2>
      <a:lt2>
        <a:srgbClr val="EAE7E4"/>
      </a:lt2>
      <a:accent1>
        <a:srgbClr val="990000"/>
      </a:accent1>
      <a:accent2>
        <a:srgbClr val="FF6600"/>
      </a:accent2>
      <a:accent3>
        <a:srgbClr val="FFBA00"/>
      </a:accent3>
      <a:accent4>
        <a:srgbClr val="99CC00"/>
      </a:accent4>
      <a:accent5>
        <a:srgbClr val="528A02"/>
      </a:accent5>
      <a:accent6>
        <a:srgbClr val="333333"/>
      </a:accent6>
      <a:hlink>
        <a:srgbClr val="660000"/>
      </a:hlink>
      <a:folHlink>
        <a:srgbClr val="CC330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4334</TotalTime>
  <Words>918</Words>
  <Application>Microsoft Macintosh PowerPoint</Application>
  <PresentationFormat>Présentation à l'écran (4:3)</PresentationFormat>
  <Paragraphs>316</Paragraphs>
  <Slides>85</Slides>
  <Notes>85</Notes>
  <HiddenSlides>3</HiddenSlides>
  <MMClips>2</MMClips>
  <ScaleCrop>false</ScaleCrop>
  <HeadingPairs>
    <vt:vector size="4" baseType="variant">
      <vt:variant>
        <vt:lpstr>Modèle de conception</vt:lpstr>
      </vt:variant>
      <vt:variant>
        <vt:i4>1</vt:i4>
      </vt:variant>
      <vt:variant>
        <vt:lpstr>Titres des diapositives</vt:lpstr>
      </vt:variant>
      <vt:variant>
        <vt:i4>85</vt:i4>
      </vt:variant>
    </vt:vector>
  </HeadingPairs>
  <TitlesOfParts>
    <vt:vector size="86" baseType="lpstr">
      <vt:lpstr>Thème Office</vt:lpstr>
      <vt:lpstr>TOUCH ON  CURVED SURFACES</vt:lpstr>
      <vt:lpstr>for decades industrial designers have had a dream …</vt:lpstr>
      <vt:lpstr>Diapositive 3</vt:lpstr>
      <vt:lpstr>Diapositive 4</vt:lpstr>
      <vt:lpstr>Diapositive 5</vt:lpstr>
      <vt:lpstr>today this dream is just around the corner!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don’t be surprised if your next mobile device looks like:</vt:lpstr>
      <vt:lpstr>Diapositive 18</vt:lpstr>
      <vt:lpstr>Diapositive 19</vt:lpstr>
      <vt:lpstr>Diapositive 20</vt:lpstr>
      <vt:lpstr>Diapositive 21</vt:lpstr>
      <vt:lpstr>Diapositive 22</vt:lpstr>
      <vt:lpstr>Diapositive 23</vt:lpstr>
      <vt:lpstr>Diapositive 24</vt:lpstr>
      <vt:lpstr>Diapositive 25</vt:lpstr>
      <vt:lpstr>common vocabulary  spread and offset</vt:lpstr>
      <vt:lpstr>Diapositive 27</vt:lpstr>
      <vt:lpstr>Diapositive 28</vt:lpstr>
      <vt:lpstr>Diapositive 29</vt:lpstr>
      <vt:lpstr>Diapositive 30</vt:lpstr>
      <vt:lpstr>Diapositive 31</vt:lpstr>
      <vt:lpstr>Diapositive 32</vt:lpstr>
      <vt:lpstr>accuracy on flat surfaces</vt:lpstr>
      <vt:lpstr>Diapositive 34</vt:lpstr>
      <vt:lpstr>Diapositive 35</vt:lpstr>
      <vt:lpstr>Diapositive 36</vt:lpstr>
      <vt:lpstr>flat is a special case  can we generalize it?</vt:lpstr>
      <vt:lpstr>Diapositive 38</vt:lpstr>
      <vt:lpstr>Diapositive 39</vt:lpstr>
      <vt:lpstr>Diapositive 40</vt:lpstr>
      <vt:lpstr>Diapositive 41</vt:lpstr>
      <vt:lpstr>Diapositive 42</vt:lpstr>
      <vt:lpstr>Diapositive 43</vt:lpstr>
      <vt:lpstr>a curved touch device</vt:lpstr>
      <vt:lpstr>Diapositive 45</vt:lpstr>
      <vt:lpstr>Diapositive 46</vt:lpstr>
      <vt:lpstr>Diapositive 47</vt:lpstr>
      <vt:lpstr>Diapositive 48</vt:lpstr>
      <vt:lpstr>now we have a device to check our hypotheses</vt:lpstr>
      <vt:lpstr>Diapositive 50</vt:lpstr>
      <vt:lpstr>Diapositive 51</vt:lpstr>
      <vt:lpstr>Diapositive 52</vt:lpstr>
      <vt:lpstr>Diapositive 53</vt:lpstr>
      <vt:lpstr>Diapositive 54</vt:lpstr>
      <vt:lpstr>Diapositive 55</vt:lpstr>
      <vt:lpstr>Diapositive 56</vt:lpstr>
      <vt:lpstr>Diapositive 57</vt:lpstr>
      <vt:lpstr>Diapositive 58</vt:lpstr>
      <vt:lpstr>Diapositive 59</vt:lpstr>
      <vt:lpstr>Diapositive 60</vt:lpstr>
      <vt:lpstr>Diapositive 61</vt:lpstr>
      <vt:lpstr>Diapositive 62</vt:lpstr>
      <vt:lpstr>Diapositive 63</vt:lpstr>
      <vt:lpstr>Diapositive 64</vt:lpstr>
      <vt:lpstr>Diapositive 65</vt:lpstr>
      <vt:lpstr>Diapositive 66</vt:lpstr>
      <vt:lpstr>Diapositive 67</vt:lpstr>
      <vt:lpstr>Diapositive 68</vt:lpstr>
      <vt:lpstr>Diapositive 69</vt:lpstr>
      <vt:lpstr>Diapositive 70</vt:lpstr>
      <vt:lpstr>what next?</vt:lpstr>
      <vt:lpstr>Diapositive 72</vt:lpstr>
      <vt:lpstr>Diapositive 73</vt:lpstr>
      <vt:lpstr>Diapositive 74</vt:lpstr>
      <vt:lpstr>a bigger challenge behind</vt:lpstr>
      <vt:lpstr>Diapositive 76</vt:lpstr>
      <vt:lpstr>Diapositive 77</vt:lpstr>
      <vt:lpstr>what is an “aerodynamic” mobile device?</vt:lpstr>
      <vt:lpstr>Diapositive 79</vt:lpstr>
      <vt:lpstr>Diapositive 80</vt:lpstr>
      <vt:lpstr>Diapositive 81</vt:lpstr>
      <vt:lpstr>Diapositive 82</vt:lpstr>
      <vt:lpstr>Diapositive 83</vt:lpstr>
      <vt:lpstr>Diapositive 84</vt:lpstr>
      <vt:lpstr>Diapositive 85</vt:lpstr>
    </vt:vector>
  </TitlesOfParts>
  <Company>Hasso Platner Institute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TOUCH ON  CURVED SURFACES</dc:title>
  <dc:creator>Anne Roudaut</dc:creator>
  <cp:lastModifiedBy>Anne Roudaut</cp:lastModifiedBy>
  <cp:revision>568</cp:revision>
  <cp:lastPrinted>2011-05-01T22:57:43Z</cp:lastPrinted>
  <dcterms:created xsi:type="dcterms:W3CDTF">2011-05-13T10:16:07Z</dcterms:created>
  <dcterms:modified xsi:type="dcterms:W3CDTF">2011-05-13T10:20:45Z</dcterms:modified>
</cp:coreProperties>
</file>